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5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1" r:id="rId5"/>
    <p:sldId id="292" r:id="rId6"/>
    <p:sldId id="293" r:id="rId7"/>
    <p:sldId id="294" r:id="rId8"/>
    <p:sldId id="295" r:id="rId9"/>
    <p:sldId id="263" r:id="rId10"/>
    <p:sldId id="266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277" r:id="rId22"/>
    <p:sldId id="308" r:id="rId23"/>
    <p:sldId id="276" r:id="rId24"/>
    <p:sldId id="278" r:id="rId25"/>
    <p:sldId id="281" r:id="rId26"/>
    <p:sldId id="279" r:id="rId27"/>
    <p:sldId id="303" r:id="rId28"/>
    <p:sldId id="280" r:id="rId29"/>
    <p:sldId id="282" r:id="rId30"/>
    <p:sldId id="304" r:id="rId31"/>
    <p:sldId id="284" r:id="rId32"/>
    <p:sldId id="305" r:id="rId33"/>
    <p:sldId id="288" r:id="rId34"/>
    <p:sldId id="286" r:id="rId35"/>
    <p:sldId id="307" r:id="rId36"/>
    <p:sldId id="287" r:id="rId37"/>
    <p:sldId id="306" r:id="rId38"/>
  </p:sldIdLst>
  <p:sldSz cx="10058400" cy="7772400"/>
  <p:notesSz cx="7010400" cy="9271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11" autoAdjust="0"/>
    <p:restoredTop sz="93220" autoAdjust="0"/>
  </p:normalViewPr>
  <p:slideViewPr>
    <p:cSldViewPr snapToGrid="0">
      <p:cViewPr varScale="1">
        <p:scale>
          <a:sx n="92" d="100"/>
          <a:sy n="92" d="100"/>
        </p:scale>
        <p:origin x="-1616" y="-11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NameNode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6BDB4C05-BBC5-4002-AFFD-EB0BD172E51D}" type="presOf" srcId="{762859A6-BE6B-4777-BF56-ABF79BF06999}" destId="{ED89814E-B745-4BC0-97C2-2ED71B9018A7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2DC0FEBD-8600-4607-9A3A-44E362269719}" type="presOf" srcId="{24FCA115-978D-403E-90F5-819484AC95F6}" destId="{F97F9185-9D48-45AA-B40D-C36F83729C54}" srcOrd="0" destOrd="0" presId="urn:microsoft.com/office/officeart/2005/8/layout/hierarchy2"/>
    <dgm:cxn modelId="{1C75034C-F97B-4503-9857-FEACB8CA90FF}" type="presOf" srcId="{429FEDD9-C0AE-4447-9B92-60BCD4B8D707}" destId="{0D484263-55D3-4AC7-B230-9DCB119BB98A}" srcOrd="1" destOrd="0" presId="urn:microsoft.com/office/officeart/2005/8/layout/hierarchy2"/>
    <dgm:cxn modelId="{73576FA3-5C79-468B-B848-2F5D64A9DC24}" type="presOf" srcId="{FB212E63-B04A-4842-B73E-04588EBB2F8D}" destId="{16F3B8C7-4E8A-42E6-8790-219EB2040308}" srcOrd="0" destOrd="0" presId="urn:microsoft.com/office/officeart/2005/8/layout/hierarchy2"/>
    <dgm:cxn modelId="{4E3EB0BE-B001-4510-AFCB-A011B0FF635A}" type="presOf" srcId="{2F363EAF-6287-472B-ACCD-FD9F2DE86448}" destId="{913D6892-2797-48C6-BF3B-0E55927113E7}" srcOrd="0" destOrd="0" presId="urn:microsoft.com/office/officeart/2005/8/layout/hierarchy2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C81CEE89-20D5-4A34-92FB-5F6DB72EC87A}" type="presOf" srcId="{9F9DD15A-D740-4D6E-82FA-C53D6E7DF587}" destId="{2F472BD7-055F-4268-8BB8-A940153B5DBF}" srcOrd="1" destOrd="0" presId="urn:microsoft.com/office/officeart/2005/8/layout/hierarchy2"/>
    <dgm:cxn modelId="{290A6987-5E3C-4A47-9E6B-064D23E2FD1D}" type="presOf" srcId="{C5DDE62B-8FC8-4E8A-A9AE-416B329DC4F7}" destId="{A98C631A-340B-4F46-9657-5BFA5F8F8B4B}" srcOrd="0" destOrd="0" presId="urn:microsoft.com/office/officeart/2005/8/layout/hierarchy2"/>
    <dgm:cxn modelId="{97F2CB46-B46B-490B-A6F9-EA26E85C2CBE}" type="presOf" srcId="{429FEDD9-C0AE-4447-9B92-60BCD4B8D707}" destId="{E4921174-9599-4F95-A299-94077A657D3F}" srcOrd="0" destOrd="0" presId="urn:microsoft.com/office/officeart/2005/8/layout/hierarchy2"/>
    <dgm:cxn modelId="{A750D689-EAC6-49AF-A7E7-80958CF696E7}" type="presOf" srcId="{9F9DD15A-D740-4D6E-82FA-C53D6E7DF587}" destId="{6D5A204D-1DDC-4A65-819B-198466CC26E9}" srcOrd="0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97090C15-A229-4DD1-B31E-E1EC6ED3E5C4}" type="presOf" srcId="{07E6F6A4-A82D-4D48-BA73-9CC6DE982DA1}" destId="{36837640-5118-44A2-842E-39CFA5D1F73B}" srcOrd="0" destOrd="0" presId="urn:microsoft.com/office/officeart/2005/8/layout/hierarchy2"/>
    <dgm:cxn modelId="{37A275E8-FD8F-403A-BEB2-DD54A187C1BB}" type="presOf" srcId="{2F363EAF-6287-472B-ACCD-FD9F2DE86448}" destId="{1468159D-C566-4FAC-9B27-8361E1D0952B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F13DAD66-BDD2-40E6-8734-1A2F9AAC2874}" type="presParOf" srcId="{F97F9185-9D48-45AA-B40D-C36F83729C54}" destId="{A29347F8-736B-4525-8942-22172A20EB8A}" srcOrd="0" destOrd="0" presId="urn:microsoft.com/office/officeart/2005/8/layout/hierarchy2"/>
    <dgm:cxn modelId="{56B43690-40E3-40D8-B3DD-0DE89F264C2B}" type="presParOf" srcId="{A29347F8-736B-4525-8942-22172A20EB8A}" destId="{A98C631A-340B-4F46-9657-5BFA5F8F8B4B}" srcOrd="0" destOrd="0" presId="urn:microsoft.com/office/officeart/2005/8/layout/hierarchy2"/>
    <dgm:cxn modelId="{FB97002A-2893-419F-BEB6-2936E837D16A}" type="presParOf" srcId="{A29347F8-736B-4525-8942-22172A20EB8A}" destId="{3EACCC36-8C93-4AE6-8E5C-EA4DA7426077}" srcOrd="1" destOrd="0" presId="urn:microsoft.com/office/officeart/2005/8/layout/hierarchy2"/>
    <dgm:cxn modelId="{FDA060E1-BF56-49DD-A55E-9F1E03E67F53}" type="presParOf" srcId="{3EACCC36-8C93-4AE6-8E5C-EA4DA7426077}" destId="{913D6892-2797-48C6-BF3B-0E55927113E7}" srcOrd="0" destOrd="0" presId="urn:microsoft.com/office/officeart/2005/8/layout/hierarchy2"/>
    <dgm:cxn modelId="{9298FB7C-26C2-4D56-9A8A-39E00E54A677}" type="presParOf" srcId="{913D6892-2797-48C6-BF3B-0E55927113E7}" destId="{1468159D-C566-4FAC-9B27-8361E1D0952B}" srcOrd="0" destOrd="0" presId="urn:microsoft.com/office/officeart/2005/8/layout/hierarchy2"/>
    <dgm:cxn modelId="{F6A11BF8-84A8-4754-BA93-F7C2209EAECA}" type="presParOf" srcId="{3EACCC36-8C93-4AE6-8E5C-EA4DA7426077}" destId="{9EA18143-83CB-47B3-A5D7-18660BC4A6D0}" srcOrd="1" destOrd="0" presId="urn:microsoft.com/office/officeart/2005/8/layout/hierarchy2"/>
    <dgm:cxn modelId="{823765F0-1DA8-4264-8AC4-97716962D46C}" type="presParOf" srcId="{9EA18143-83CB-47B3-A5D7-18660BC4A6D0}" destId="{16F3B8C7-4E8A-42E6-8790-219EB2040308}" srcOrd="0" destOrd="0" presId="urn:microsoft.com/office/officeart/2005/8/layout/hierarchy2"/>
    <dgm:cxn modelId="{D933432D-F9D4-42D8-8A95-24DBC9856C39}" type="presParOf" srcId="{9EA18143-83CB-47B3-A5D7-18660BC4A6D0}" destId="{7DEF0725-31A0-4E32-9E08-AA4C42063CFF}" srcOrd="1" destOrd="0" presId="urn:microsoft.com/office/officeart/2005/8/layout/hierarchy2"/>
    <dgm:cxn modelId="{E2943C78-E725-40D2-B8CA-4BE5E1D366D5}" type="presParOf" srcId="{3EACCC36-8C93-4AE6-8E5C-EA4DA7426077}" destId="{E4921174-9599-4F95-A299-94077A657D3F}" srcOrd="2" destOrd="0" presId="urn:microsoft.com/office/officeart/2005/8/layout/hierarchy2"/>
    <dgm:cxn modelId="{180BCA22-636F-41DA-8E3E-035AA804EBC1}" type="presParOf" srcId="{E4921174-9599-4F95-A299-94077A657D3F}" destId="{0D484263-55D3-4AC7-B230-9DCB119BB98A}" srcOrd="0" destOrd="0" presId="urn:microsoft.com/office/officeart/2005/8/layout/hierarchy2"/>
    <dgm:cxn modelId="{EBD3D5E7-3C36-4123-857E-8707E04241D5}" type="presParOf" srcId="{3EACCC36-8C93-4AE6-8E5C-EA4DA7426077}" destId="{3DA8FE0E-525A-497E-A21D-EAB2A26ADEB6}" srcOrd="3" destOrd="0" presId="urn:microsoft.com/office/officeart/2005/8/layout/hierarchy2"/>
    <dgm:cxn modelId="{475DD0F7-815B-4600-8C70-4C08CD1CA0F5}" type="presParOf" srcId="{3DA8FE0E-525A-497E-A21D-EAB2A26ADEB6}" destId="{ED89814E-B745-4BC0-97C2-2ED71B9018A7}" srcOrd="0" destOrd="0" presId="urn:microsoft.com/office/officeart/2005/8/layout/hierarchy2"/>
    <dgm:cxn modelId="{F8D17156-17E8-410D-B691-8A9AC0721944}" type="presParOf" srcId="{3DA8FE0E-525A-497E-A21D-EAB2A26ADEB6}" destId="{02AD33E0-5BA0-4495-94CA-C427C1A13EE6}" srcOrd="1" destOrd="0" presId="urn:microsoft.com/office/officeart/2005/8/layout/hierarchy2"/>
    <dgm:cxn modelId="{F4EDB086-DB0D-4C2E-AC9E-036838706E5B}" type="presParOf" srcId="{3EACCC36-8C93-4AE6-8E5C-EA4DA7426077}" destId="{6D5A204D-1DDC-4A65-819B-198466CC26E9}" srcOrd="4" destOrd="0" presId="urn:microsoft.com/office/officeart/2005/8/layout/hierarchy2"/>
    <dgm:cxn modelId="{8C64F178-707F-429D-AAE6-80CBE86E2D77}" type="presParOf" srcId="{6D5A204D-1DDC-4A65-819B-198466CC26E9}" destId="{2F472BD7-055F-4268-8BB8-A940153B5DBF}" srcOrd="0" destOrd="0" presId="urn:microsoft.com/office/officeart/2005/8/layout/hierarchy2"/>
    <dgm:cxn modelId="{5B3E7D1B-9219-437A-BB70-AF76231E35FC}" type="presParOf" srcId="{3EACCC36-8C93-4AE6-8E5C-EA4DA7426077}" destId="{2B9B8577-EBCF-4BAC-9800-FB7E666FDE44}" srcOrd="5" destOrd="0" presId="urn:microsoft.com/office/officeart/2005/8/layout/hierarchy2"/>
    <dgm:cxn modelId="{9FCC07A5-2F4A-468C-B229-E7CBC32FCB40}" type="presParOf" srcId="{2B9B8577-EBCF-4BAC-9800-FB7E666FDE44}" destId="{36837640-5118-44A2-842E-39CFA5D1F73B}" srcOrd="0" destOrd="0" presId="urn:microsoft.com/office/officeart/2005/8/layout/hierarchy2"/>
    <dgm:cxn modelId="{C5667029-6B5A-4BDB-B852-3A712BA9B783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JobTracker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454BACC4-E83B-4D7B-95BE-E0F5C0CB1A0C}" type="presOf" srcId="{429FEDD9-C0AE-4447-9B92-60BCD4B8D707}" destId="{0D484263-55D3-4AC7-B230-9DCB119BB98A}" srcOrd="1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E5A34488-5C0F-46DF-82A9-4BC2E5739EA3}" type="presOf" srcId="{2F363EAF-6287-472B-ACCD-FD9F2DE86448}" destId="{1468159D-C566-4FAC-9B27-8361E1D0952B}" srcOrd="1" destOrd="0" presId="urn:microsoft.com/office/officeart/2005/8/layout/hierarchy2"/>
    <dgm:cxn modelId="{E82FEF3D-F7F1-44EB-9F1D-879D513F24EF}" type="presOf" srcId="{07E6F6A4-A82D-4D48-BA73-9CC6DE982DA1}" destId="{36837640-5118-44A2-842E-39CFA5D1F73B}" srcOrd="0" destOrd="0" presId="urn:microsoft.com/office/officeart/2005/8/layout/hierarchy2"/>
    <dgm:cxn modelId="{A0A47F04-4EF0-41BC-A2FF-05975886340C}" type="presOf" srcId="{9F9DD15A-D740-4D6E-82FA-C53D6E7DF587}" destId="{6D5A204D-1DDC-4A65-819B-198466CC26E9}" srcOrd="0" destOrd="0" presId="urn:microsoft.com/office/officeart/2005/8/layout/hierarchy2"/>
    <dgm:cxn modelId="{B39FB0EE-4215-4B6F-A9C3-0DB5E319CC93}" type="presOf" srcId="{C5DDE62B-8FC8-4E8A-A9AE-416B329DC4F7}" destId="{A98C631A-340B-4F46-9657-5BFA5F8F8B4B}" srcOrd="0" destOrd="0" presId="urn:microsoft.com/office/officeart/2005/8/layout/hierarchy2"/>
    <dgm:cxn modelId="{05A6B3A3-ADF4-43B0-A1F1-B07C0C13AEF1}" type="presOf" srcId="{762859A6-BE6B-4777-BF56-ABF79BF06999}" destId="{ED89814E-B745-4BC0-97C2-2ED71B9018A7}" srcOrd="0" destOrd="0" presId="urn:microsoft.com/office/officeart/2005/8/layout/hierarchy2"/>
    <dgm:cxn modelId="{48924165-899E-4774-9D54-385072446194}" type="presOf" srcId="{9F9DD15A-D740-4D6E-82FA-C53D6E7DF587}" destId="{2F472BD7-055F-4268-8BB8-A940153B5DBF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966093A6-68CB-4E64-ABAB-4321FC9B4CC7}" type="presOf" srcId="{24FCA115-978D-403E-90F5-819484AC95F6}" destId="{F97F9185-9D48-45AA-B40D-C36F83729C54}" srcOrd="0" destOrd="0" presId="urn:microsoft.com/office/officeart/2005/8/layout/hierarchy2"/>
    <dgm:cxn modelId="{1D8C0A10-7EDF-470D-B10D-10C2D98F05EB}" type="presOf" srcId="{429FEDD9-C0AE-4447-9B92-60BCD4B8D707}" destId="{E4921174-9599-4F95-A299-94077A657D3F}" srcOrd="0" destOrd="0" presId="urn:microsoft.com/office/officeart/2005/8/layout/hierarchy2"/>
    <dgm:cxn modelId="{EE41748E-40BA-43C7-B973-35C2A9FEEC52}" type="presOf" srcId="{2F363EAF-6287-472B-ACCD-FD9F2DE86448}" destId="{913D6892-2797-48C6-BF3B-0E55927113E7}" srcOrd="0" destOrd="0" presId="urn:microsoft.com/office/officeart/2005/8/layout/hierarchy2"/>
    <dgm:cxn modelId="{1A25A845-3808-4DE6-ADB2-4B533522FD71}" type="presOf" srcId="{FB212E63-B04A-4842-B73E-04588EBB2F8D}" destId="{16F3B8C7-4E8A-42E6-8790-219EB2040308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1B0FB074-F174-4B89-857C-0DEB3565EC73}" type="presParOf" srcId="{F97F9185-9D48-45AA-B40D-C36F83729C54}" destId="{A29347F8-736B-4525-8942-22172A20EB8A}" srcOrd="0" destOrd="0" presId="urn:microsoft.com/office/officeart/2005/8/layout/hierarchy2"/>
    <dgm:cxn modelId="{342F263D-1DCF-4D86-8E50-DB590F8CFB47}" type="presParOf" srcId="{A29347F8-736B-4525-8942-22172A20EB8A}" destId="{A98C631A-340B-4F46-9657-5BFA5F8F8B4B}" srcOrd="0" destOrd="0" presId="urn:microsoft.com/office/officeart/2005/8/layout/hierarchy2"/>
    <dgm:cxn modelId="{54B2D3D4-3AE3-446E-AFE7-798C5C78481A}" type="presParOf" srcId="{A29347F8-736B-4525-8942-22172A20EB8A}" destId="{3EACCC36-8C93-4AE6-8E5C-EA4DA7426077}" srcOrd="1" destOrd="0" presId="urn:microsoft.com/office/officeart/2005/8/layout/hierarchy2"/>
    <dgm:cxn modelId="{F820D40D-1EA4-433A-9E1F-74FAAF0BEC74}" type="presParOf" srcId="{3EACCC36-8C93-4AE6-8E5C-EA4DA7426077}" destId="{913D6892-2797-48C6-BF3B-0E55927113E7}" srcOrd="0" destOrd="0" presId="urn:microsoft.com/office/officeart/2005/8/layout/hierarchy2"/>
    <dgm:cxn modelId="{9D0288C7-6959-4221-859B-05C04246FA27}" type="presParOf" srcId="{913D6892-2797-48C6-BF3B-0E55927113E7}" destId="{1468159D-C566-4FAC-9B27-8361E1D0952B}" srcOrd="0" destOrd="0" presId="urn:microsoft.com/office/officeart/2005/8/layout/hierarchy2"/>
    <dgm:cxn modelId="{DD79EDB7-DD7F-46DF-BEA6-FE1768C61543}" type="presParOf" srcId="{3EACCC36-8C93-4AE6-8E5C-EA4DA7426077}" destId="{9EA18143-83CB-47B3-A5D7-18660BC4A6D0}" srcOrd="1" destOrd="0" presId="urn:microsoft.com/office/officeart/2005/8/layout/hierarchy2"/>
    <dgm:cxn modelId="{DD398965-3491-4215-AAB8-09831E681267}" type="presParOf" srcId="{9EA18143-83CB-47B3-A5D7-18660BC4A6D0}" destId="{16F3B8C7-4E8A-42E6-8790-219EB2040308}" srcOrd="0" destOrd="0" presId="urn:microsoft.com/office/officeart/2005/8/layout/hierarchy2"/>
    <dgm:cxn modelId="{667403ED-D943-4EBD-A2C9-8D5F5EEB5F7E}" type="presParOf" srcId="{9EA18143-83CB-47B3-A5D7-18660BC4A6D0}" destId="{7DEF0725-31A0-4E32-9E08-AA4C42063CFF}" srcOrd="1" destOrd="0" presId="urn:microsoft.com/office/officeart/2005/8/layout/hierarchy2"/>
    <dgm:cxn modelId="{B57BE61E-B894-49A7-ABE0-0F9A5B54BF3B}" type="presParOf" srcId="{3EACCC36-8C93-4AE6-8E5C-EA4DA7426077}" destId="{E4921174-9599-4F95-A299-94077A657D3F}" srcOrd="2" destOrd="0" presId="urn:microsoft.com/office/officeart/2005/8/layout/hierarchy2"/>
    <dgm:cxn modelId="{8C078564-30BF-4271-9C2A-3B49A477B022}" type="presParOf" srcId="{E4921174-9599-4F95-A299-94077A657D3F}" destId="{0D484263-55D3-4AC7-B230-9DCB119BB98A}" srcOrd="0" destOrd="0" presId="urn:microsoft.com/office/officeart/2005/8/layout/hierarchy2"/>
    <dgm:cxn modelId="{77EC6846-CFAE-4131-A337-0DA837D0AB5A}" type="presParOf" srcId="{3EACCC36-8C93-4AE6-8E5C-EA4DA7426077}" destId="{3DA8FE0E-525A-497E-A21D-EAB2A26ADEB6}" srcOrd="3" destOrd="0" presId="urn:microsoft.com/office/officeart/2005/8/layout/hierarchy2"/>
    <dgm:cxn modelId="{EBEFE32B-8F02-47B0-BD26-3DD94ACF26BD}" type="presParOf" srcId="{3DA8FE0E-525A-497E-A21D-EAB2A26ADEB6}" destId="{ED89814E-B745-4BC0-97C2-2ED71B9018A7}" srcOrd="0" destOrd="0" presId="urn:microsoft.com/office/officeart/2005/8/layout/hierarchy2"/>
    <dgm:cxn modelId="{9EA49DD2-94EA-411F-996A-E4495AD79240}" type="presParOf" srcId="{3DA8FE0E-525A-497E-A21D-EAB2A26ADEB6}" destId="{02AD33E0-5BA0-4495-94CA-C427C1A13EE6}" srcOrd="1" destOrd="0" presId="urn:microsoft.com/office/officeart/2005/8/layout/hierarchy2"/>
    <dgm:cxn modelId="{07E1F8C0-FFAB-4872-B9E9-7A004C9DD118}" type="presParOf" srcId="{3EACCC36-8C93-4AE6-8E5C-EA4DA7426077}" destId="{6D5A204D-1DDC-4A65-819B-198466CC26E9}" srcOrd="4" destOrd="0" presId="urn:microsoft.com/office/officeart/2005/8/layout/hierarchy2"/>
    <dgm:cxn modelId="{D8787E29-8EF7-4F97-A5B5-22AC9648D88C}" type="presParOf" srcId="{6D5A204D-1DDC-4A65-819B-198466CC26E9}" destId="{2F472BD7-055F-4268-8BB8-A940153B5DBF}" srcOrd="0" destOrd="0" presId="urn:microsoft.com/office/officeart/2005/8/layout/hierarchy2"/>
    <dgm:cxn modelId="{B3309577-0BA7-409E-A6DC-B7B4797BB104}" type="presParOf" srcId="{3EACCC36-8C93-4AE6-8E5C-EA4DA7426077}" destId="{2B9B8577-EBCF-4BAC-9800-FB7E666FDE44}" srcOrd="5" destOrd="0" presId="urn:microsoft.com/office/officeart/2005/8/layout/hierarchy2"/>
    <dgm:cxn modelId="{E5D018F9-C68F-407F-81CE-CE9DCD32BA3F}" type="presParOf" srcId="{2B9B8577-EBCF-4BAC-9800-FB7E666FDE44}" destId="{36837640-5118-44A2-842E-39CFA5D1F73B}" srcOrd="0" destOrd="0" presId="urn:microsoft.com/office/officeart/2005/8/layout/hierarchy2"/>
    <dgm:cxn modelId="{AC0A82DB-3FD5-4D97-BDD4-4FB6497FB42B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4F71-4D07-4209-A4E4-BE98D647ECCB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112DFB-4105-4D08-AE53-7CDD153E7E11}">
      <dgm:prSet phldrT="[Text]"/>
      <dgm:spPr/>
      <dgm:t>
        <a:bodyPr/>
        <a:lstStyle/>
        <a:p>
          <a:r>
            <a:rPr lang="en-US" dirty="0" err="1" smtClean="0"/>
            <a:t>Hadoop</a:t>
          </a:r>
          <a:r>
            <a:rPr lang="en-US" dirty="0" smtClean="0"/>
            <a:t> </a:t>
          </a:r>
          <a:r>
            <a:rPr lang="en-US" dirty="0" err="1" smtClean="0"/>
            <a:t>MapReduce</a:t>
          </a:r>
          <a:r>
            <a:rPr lang="en-US" dirty="0" smtClean="0"/>
            <a:t> Jobs</a:t>
          </a:r>
          <a:endParaRPr lang="en-US" dirty="0"/>
        </a:p>
      </dgm:t>
    </dgm:pt>
    <dgm:pt modelId="{D386672E-E3A2-4C44-AD38-D7DBF7609152}" type="parTrans" cxnId="{0A40623B-AA64-44A5-AC05-3D3B5773D51D}">
      <dgm:prSet/>
      <dgm:spPr/>
      <dgm:t>
        <a:bodyPr/>
        <a:lstStyle/>
        <a:p>
          <a:endParaRPr lang="en-US"/>
        </a:p>
      </dgm:t>
    </dgm:pt>
    <dgm:pt modelId="{5730E08C-2BA2-47EE-BBD7-A655965409F5}" type="sibTrans" cxnId="{0A40623B-AA64-44A5-AC05-3D3B5773D51D}">
      <dgm:prSet/>
      <dgm:spPr/>
      <dgm:t>
        <a:bodyPr/>
        <a:lstStyle/>
        <a:p>
          <a:endParaRPr lang="en-US"/>
        </a:p>
      </dgm:t>
    </dgm:pt>
    <dgm:pt modelId="{C8EE6A7F-9A24-4177-877C-BCEA2262FE02}" type="pres">
      <dgm:prSet presAssocID="{FA7D4F71-4D07-4209-A4E4-BE98D647ECC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98DF9F-C8F2-4857-95E2-4B7394D711CB}" type="pres">
      <dgm:prSet presAssocID="{06112DFB-4105-4D08-AE53-7CDD153E7E11}" presName="root1" presStyleCnt="0"/>
      <dgm:spPr/>
    </dgm:pt>
    <dgm:pt modelId="{5F981A18-C448-435F-AC64-AC62805C3E3D}" type="pres">
      <dgm:prSet presAssocID="{06112DFB-4105-4D08-AE53-7CDD153E7E1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3CD8C-2086-4780-A31D-4A1D7F97AEAD}" type="pres">
      <dgm:prSet presAssocID="{06112DFB-4105-4D08-AE53-7CDD153E7E11}" presName="level2hierChild" presStyleCnt="0"/>
      <dgm:spPr/>
    </dgm:pt>
  </dgm:ptLst>
  <dgm:cxnLst>
    <dgm:cxn modelId="{0A40623B-AA64-44A5-AC05-3D3B5773D51D}" srcId="{FA7D4F71-4D07-4209-A4E4-BE98D647ECCB}" destId="{06112DFB-4105-4D08-AE53-7CDD153E7E11}" srcOrd="0" destOrd="0" parTransId="{D386672E-E3A2-4C44-AD38-D7DBF7609152}" sibTransId="{5730E08C-2BA2-47EE-BBD7-A655965409F5}"/>
    <dgm:cxn modelId="{08E83382-BEE6-48EF-889F-B256BE19C404}" type="presOf" srcId="{FA7D4F71-4D07-4209-A4E4-BE98D647ECCB}" destId="{C8EE6A7F-9A24-4177-877C-BCEA2262FE02}" srcOrd="0" destOrd="0" presId="urn:microsoft.com/office/officeart/2005/8/layout/hierarchy2"/>
    <dgm:cxn modelId="{FE00FD28-679C-448A-A167-5C73C871EA14}" type="presOf" srcId="{06112DFB-4105-4D08-AE53-7CDD153E7E11}" destId="{5F981A18-C448-435F-AC64-AC62805C3E3D}" srcOrd="0" destOrd="0" presId="urn:microsoft.com/office/officeart/2005/8/layout/hierarchy2"/>
    <dgm:cxn modelId="{6C2E9862-F63B-420A-B0E9-66A1B71FFD62}" type="presParOf" srcId="{C8EE6A7F-9A24-4177-877C-BCEA2262FE02}" destId="{4098DF9F-C8F2-4857-95E2-4B7394D711CB}" srcOrd="0" destOrd="0" presId="urn:microsoft.com/office/officeart/2005/8/layout/hierarchy2"/>
    <dgm:cxn modelId="{60E78359-11C5-4FA5-99A4-13220BE2D33C}" type="presParOf" srcId="{4098DF9F-C8F2-4857-95E2-4B7394D711CB}" destId="{5F981A18-C448-435F-AC64-AC62805C3E3D}" srcOrd="0" destOrd="0" presId="urn:microsoft.com/office/officeart/2005/8/layout/hierarchy2"/>
    <dgm:cxn modelId="{A6A08E4F-07D4-4C73-A036-F9BC16B40DDB}" type="presParOf" srcId="{4098DF9F-C8F2-4857-95E2-4B7394D711CB}" destId="{3853CD8C-2086-4780-A31D-4A1D7F97AEA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86A8-0E1B-42F1-B8EB-1A66E842561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7C435-BB1F-4168-B364-41C71A4D9540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BA22B67-CDB9-4AB8-8935-96F44C046C70}" type="parTrans" cxnId="{3B1AA5E1-F4F6-4DCE-AD71-BF31F34B5A45}">
      <dgm:prSet/>
      <dgm:spPr/>
      <dgm:t>
        <a:bodyPr/>
        <a:lstStyle/>
        <a:p>
          <a:endParaRPr lang="en-US"/>
        </a:p>
      </dgm:t>
    </dgm:pt>
    <dgm:pt modelId="{060063C4-7A5F-41EE-9A74-4810F520AD07}" type="sibTrans" cxnId="{3B1AA5E1-F4F6-4DCE-AD71-BF31F34B5A45}">
      <dgm:prSet/>
      <dgm:spPr/>
      <dgm:t>
        <a:bodyPr/>
        <a:lstStyle/>
        <a:p>
          <a:endParaRPr lang="en-US"/>
        </a:p>
      </dgm:t>
    </dgm:pt>
    <dgm:pt modelId="{0B5B7DF7-F395-41C3-BAF9-ADD9D2C5AA8A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62FF48EF-2833-4F93-84EC-209867E507C0}" type="parTrans" cxnId="{D1642528-31B4-4A35-BB8D-478B30D3409A}">
      <dgm:prSet/>
      <dgm:spPr/>
      <dgm:t>
        <a:bodyPr/>
        <a:lstStyle/>
        <a:p>
          <a:endParaRPr lang="en-US"/>
        </a:p>
      </dgm:t>
    </dgm:pt>
    <dgm:pt modelId="{C087ECFC-8BB8-459A-82CE-B683152B1780}" type="sibTrans" cxnId="{D1642528-31B4-4A35-BB8D-478B30D3409A}">
      <dgm:prSet/>
      <dgm:spPr/>
      <dgm:t>
        <a:bodyPr/>
        <a:lstStyle/>
        <a:p>
          <a:endParaRPr lang="en-US"/>
        </a:p>
      </dgm:t>
    </dgm:pt>
    <dgm:pt modelId="{9F0D8AF3-DFAA-4147-A169-E765D5639F5F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D290418D-883D-4492-A182-78B631932EC1}" type="parTrans" cxnId="{55D6A5A2-D342-41C8-B4D5-AD55F2AF6CD5}">
      <dgm:prSet/>
      <dgm:spPr/>
      <dgm:t>
        <a:bodyPr/>
        <a:lstStyle/>
        <a:p>
          <a:endParaRPr lang="en-US"/>
        </a:p>
      </dgm:t>
    </dgm:pt>
    <dgm:pt modelId="{4014DED0-A49D-42ED-A9BE-C26EB120CB66}" type="sibTrans" cxnId="{55D6A5A2-D342-41C8-B4D5-AD55F2AF6CD5}">
      <dgm:prSet/>
      <dgm:spPr/>
      <dgm:t>
        <a:bodyPr/>
        <a:lstStyle/>
        <a:p>
          <a:endParaRPr lang="en-US"/>
        </a:p>
      </dgm:t>
    </dgm:pt>
    <dgm:pt modelId="{037079F6-2781-42DD-AC73-0B078799A854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80907EBC-5604-4B1F-9CCE-3F56AE48C186}" type="parTrans" cxnId="{061DCA8C-6D56-414A-B72B-DEFA1776EB26}">
      <dgm:prSet/>
      <dgm:spPr/>
      <dgm:t>
        <a:bodyPr/>
        <a:lstStyle/>
        <a:p>
          <a:endParaRPr lang="en-US"/>
        </a:p>
      </dgm:t>
    </dgm:pt>
    <dgm:pt modelId="{E46B36F7-6B3D-45CE-BC1D-C5CA415D0BE7}" type="sibTrans" cxnId="{061DCA8C-6D56-414A-B72B-DEFA1776EB26}">
      <dgm:prSet/>
      <dgm:spPr/>
      <dgm:t>
        <a:bodyPr/>
        <a:lstStyle/>
        <a:p>
          <a:endParaRPr lang="en-US"/>
        </a:p>
      </dgm:t>
    </dgm:pt>
    <dgm:pt modelId="{4FBE08EE-6923-4C01-8680-DCF6EFBECB01}">
      <dgm:prSet phldrT="[Text]"/>
      <dgm:spPr/>
      <dgm:t>
        <a:bodyPr/>
        <a:lstStyle/>
        <a:p>
          <a:r>
            <a:rPr lang="en-US" dirty="0" err="1" smtClean="0"/>
            <a:t>a.out</a:t>
          </a:r>
          <a:endParaRPr lang="en-US" dirty="0"/>
        </a:p>
      </dgm:t>
    </dgm:pt>
    <dgm:pt modelId="{61BEEBB0-34C4-4A94-8DD0-389C5DAE3895}" type="parTrans" cxnId="{09C49B91-2118-40C7-9B18-52BC28377A8D}">
      <dgm:prSet/>
      <dgm:spPr/>
      <dgm:t>
        <a:bodyPr/>
        <a:lstStyle/>
        <a:p>
          <a:endParaRPr lang="en-US"/>
        </a:p>
      </dgm:t>
    </dgm:pt>
    <dgm:pt modelId="{30844C2B-309A-4C86-B88F-E38B6AAD5751}" type="sibTrans" cxnId="{09C49B91-2118-40C7-9B18-52BC28377A8D}">
      <dgm:prSet/>
      <dgm:spPr/>
      <dgm:t>
        <a:bodyPr/>
        <a:lstStyle/>
        <a:p>
          <a:endParaRPr lang="en-US"/>
        </a:p>
      </dgm:t>
    </dgm:pt>
    <dgm:pt modelId="{AC4E9452-9726-4D2E-9DCB-D8F85A8B399C}">
      <dgm:prSet phldrT="[Text]"/>
      <dgm:spPr/>
      <dgm:t>
        <a:bodyPr/>
        <a:lstStyle/>
        <a:p>
          <a:r>
            <a:rPr lang="en-US" dirty="0" err="1" smtClean="0"/>
            <a:t>b.out</a:t>
          </a:r>
          <a:endParaRPr lang="en-US" dirty="0"/>
        </a:p>
      </dgm:t>
    </dgm:pt>
    <dgm:pt modelId="{FDF4EE29-EAA4-4E58-BC2B-D5A9753E67EA}" type="parTrans" cxnId="{B332379E-6275-4A15-A51A-1F259861931B}">
      <dgm:prSet/>
      <dgm:spPr/>
      <dgm:t>
        <a:bodyPr/>
        <a:lstStyle/>
        <a:p>
          <a:endParaRPr lang="en-US"/>
        </a:p>
      </dgm:t>
    </dgm:pt>
    <dgm:pt modelId="{786A06F2-23D1-43A2-972F-C3D0B814E6DA}" type="sibTrans" cxnId="{B332379E-6275-4A15-A51A-1F259861931B}">
      <dgm:prSet/>
      <dgm:spPr/>
      <dgm:t>
        <a:bodyPr/>
        <a:lstStyle/>
        <a:p>
          <a:endParaRPr lang="en-US"/>
        </a:p>
      </dgm:t>
    </dgm:pt>
    <dgm:pt modelId="{4E53EC77-8BD4-4FD9-82B7-907798BA4FAD}" type="pres">
      <dgm:prSet presAssocID="{C8AC86A8-0E1B-42F1-B8EB-1A66E84256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67C1DB-30D2-4D03-A800-1E1CA32B5195}" type="pres">
      <dgm:prSet presAssocID="{1157C435-BB1F-4168-B364-41C71A4D9540}" presName="root" presStyleCnt="0"/>
      <dgm:spPr/>
    </dgm:pt>
    <dgm:pt modelId="{DC053EDE-CBFE-44BF-96A3-68116C5E05E7}" type="pres">
      <dgm:prSet presAssocID="{1157C435-BB1F-4168-B364-41C71A4D9540}" presName="rootComposite" presStyleCnt="0"/>
      <dgm:spPr/>
    </dgm:pt>
    <dgm:pt modelId="{D96DA4D4-8CDF-41FA-AC92-AECA39D0348D}" type="pres">
      <dgm:prSet presAssocID="{1157C435-BB1F-4168-B364-41C71A4D9540}" presName="rootText" presStyleLbl="node1" presStyleIdx="0" presStyleCnt="2" custLinFactX="-49020" custLinFactNeighborX="-100000"/>
      <dgm:spPr/>
      <dgm:t>
        <a:bodyPr/>
        <a:lstStyle/>
        <a:p>
          <a:endParaRPr lang="en-US"/>
        </a:p>
      </dgm:t>
    </dgm:pt>
    <dgm:pt modelId="{E571ECD1-12AF-4A2A-9E07-5F36647D77C0}" type="pres">
      <dgm:prSet presAssocID="{1157C435-BB1F-4168-B364-41C71A4D9540}" presName="rootConnector" presStyleLbl="node1" presStyleIdx="0" presStyleCnt="2"/>
      <dgm:spPr/>
      <dgm:t>
        <a:bodyPr/>
        <a:lstStyle/>
        <a:p>
          <a:endParaRPr lang="en-US"/>
        </a:p>
      </dgm:t>
    </dgm:pt>
    <dgm:pt modelId="{2169C33D-97D8-4812-B626-F92180440BB1}" type="pres">
      <dgm:prSet presAssocID="{1157C435-BB1F-4168-B364-41C71A4D9540}" presName="childShape" presStyleCnt="0"/>
      <dgm:spPr/>
    </dgm:pt>
    <dgm:pt modelId="{4135E731-4533-44BA-94E2-B70CE15BD3BF}" type="pres">
      <dgm:prSet presAssocID="{62FF48EF-2833-4F93-84EC-209867E507C0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5F0E4B0-7849-4FF4-A45C-C905C373902D}" type="pres">
      <dgm:prSet presAssocID="{0B5B7DF7-F395-41C3-BAF9-ADD9D2C5AA8A}" presName="childText" presStyleLbl="bgAcc1" presStyleIdx="0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7AC-E289-4FF4-A6F4-A0D4B0DC334C}" type="pres">
      <dgm:prSet presAssocID="{D290418D-883D-4492-A182-78B631932EC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3D77C9D-D5EE-4DA7-B1D7-FD267ED20522}" type="pres">
      <dgm:prSet presAssocID="{9F0D8AF3-DFAA-4147-A169-E765D5639F5F}" presName="childText" presStyleLbl="bgAcc1" presStyleIdx="1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AEBDD-9AB4-4AE2-B2C8-6A837D279E72}" type="pres">
      <dgm:prSet presAssocID="{037079F6-2781-42DD-AC73-0B078799A854}" presName="root" presStyleCnt="0"/>
      <dgm:spPr/>
    </dgm:pt>
    <dgm:pt modelId="{7D13B35B-41A3-4654-97A2-AFA38851E50B}" type="pres">
      <dgm:prSet presAssocID="{037079F6-2781-42DD-AC73-0B078799A854}" presName="rootComposite" presStyleCnt="0"/>
      <dgm:spPr/>
    </dgm:pt>
    <dgm:pt modelId="{E4230FBD-841A-4A29-B39C-F6864B23EEEE}" type="pres">
      <dgm:prSet presAssocID="{037079F6-2781-42DD-AC73-0B078799A854}" presName="rootText" presStyleLbl="node1" presStyleIdx="1" presStyleCnt="2" custLinFactNeighborX="19260"/>
      <dgm:spPr/>
      <dgm:t>
        <a:bodyPr/>
        <a:lstStyle/>
        <a:p>
          <a:endParaRPr lang="en-US"/>
        </a:p>
      </dgm:t>
    </dgm:pt>
    <dgm:pt modelId="{BB353473-C122-4F5B-AD91-59708C6CF93B}" type="pres">
      <dgm:prSet presAssocID="{037079F6-2781-42DD-AC73-0B078799A854}" presName="rootConnector" presStyleLbl="node1" presStyleIdx="1" presStyleCnt="2"/>
      <dgm:spPr/>
      <dgm:t>
        <a:bodyPr/>
        <a:lstStyle/>
        <a:p>
          <a:endParaRPr lang="en-US"/>
        </a:p>
      </dgm:t>
    </dgm:pt>
    <dgm:pt modelId="{C55EC909-02D0-49D3-8B87-C40B1DF24929}" type="pres">
      <dgm:prSet presAssocID="{037079F6-2781-42DD-AC73-0B078799A854}" presName="childShape" presStyleCnt="0"/>
      <dgm:spPr/>
    </dgm:pt>
    <dgm:pt modelId="{0D31B239-0477-4A0C-981D-7F9141F91EC4}" type="pres">
      <dgm:prSet presAssocID="{61BEEBB0-34C4-4A94-8DD0-389C5DAE389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5AA57BBA-2FA6-4DB5-B1AD-FD0AA6455D28}" type="pres">
      <dgm:prSet presAssocID="{4FBE08EE-6923-4C01-8680-DCF6EFBECB01}" presName="childText" presStyleLbl="bgAcc1" presStyleIdx="2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0C56F-C835-4F3C-BACA-DD4460EE1C77}" type="pres">
      <dgm:prSet presAssocID="{FDF4EE29-EAA4-4E58-BC2B-D5A9753E67E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7EE37BE0-136C-43FC-8129-26A3A1425F78}" type="pres">
      <dgm:prSet presAssocID="{AC4E9452-9726-4D2E-9DCB-D8F85A8B399C}" presName="childText" presStyleLbl="bgAcc1" presStyleIdx="3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1AA5E1-F4F6-4DCE-AD71-BF31F34B5A45}" srcId="{C8AC86A8-0E1B-42F1-B8EB-1A66E8425619}" destId="{1157C435-BB1F-4168-B364-41C71A4D9540}" srcOrd="0" destOrd="0" parTransId="{5BA22B67-CDB9-4AB8-8935-96F44C046C70}" sibTransId="{060063C4-7A5F-41EE-9A74-4810F520AD07}"/>
    <dgm:cxn modelId="{B3B95C10-3624-C544-A28D-353CDF17C158}" type="presOf" srcId="{1157C435-BB1F-4168-B364-41C71A4D9540}" destId="{D96DA4D4-8CDF-41FA-AC92-AECA39D0348D}" srcOrd="0" destOrd="0" presId="urn:microsoft.com/office/officeart/2005/8/layout/hierarchy3"/>
    <dgm:cxn modelId="{9FEAF997-6229-AC47-9AB8-B32222B01547}" type="presOf" srcId="{AC4E9452-9726-4D2E-9DCB-D8F85A8B399C}" destId="{7EE37BE0-136C-43FC-8129-26A3A1425F78}" srcOrd="0" destOrd="0" presId="urn:microsoft.com/office/officeart/2005/8/layout/hierarchy3"/>
    <dgm:cxn modelId="{F79C3809-3EA1-D144-BE79-E3D8CDB1F310}" type="presOf" srcId="{9F0D8AF3-DFAA-4147-A169-E765D5639F5F}" destId="{C3D77C9D-D5EE-4DA7-B1D7-FD267ED20522}" srcOrd="0" destOrd="0" presId="urn:microsoft.com/office/officeart/2005/8/layout/hierarchy3"/>
    <dgm:cxn modelId="{55D6A5A2-D342-41C8-B4D5-AD55F2AF6CD5}" srcId="{1157C435-BB1F-4168-B364-41C71A4D9540}" destId="{9F0D8AF3-DFAA-4147-A169-E765D5639F5F}" srcOrd="1" destOrd="0" parTransId="{D290418D-883D-4492-A182-78B631932EC1}" sibTransId="{4014DED0-A49D-42ED-A9BE-C26EB120CB66}"/>
    <dgm:cxn modelId="{23B0A502-5117-BF49-83C4-F2D10160983B}" type="presOf" srcId="{D290418D-883D-4492-A182-78B631932EC1}" destId="{A8C777AC-E289-4FF4-A6F4-A0D4B0DC334C}" srcOrd="0" destOrd="0" presId="urn:microsoft.com/office/officeart/2005/8/layout/hierarchy3"/>
    <dgm:cxn modelId="{86B863C8-1460-9441-B067-D6575E32D20C}" type="presOf" srcId="{C8AC86A8-0E1B-42F1-B8EB-1A66E8425619}" destId="{4E53EC77-8BD4-4FD9-82B7-907798BA4FAD}" srcOrd="0" destOrd="0" presId="urn:microsoft.com/office/officeart/2005/8/layout/hierarchy3"/>
    <dgm:cxn modelId="{01E172CF-75D9-8D4B-9C97-792D005CED82}" type="presOf" srcId="{61BEEBB0-34C4-4A94-8DD0-389C5DAE3895}" destId="{0D31B239-0477-4A0C-981D-7F9141F91EC4}" srcOrd="0" destOrd="0" presId="urn:microsoft.com/office/officeart/2005/8/layout/hierarchy3"/>
    <dgm:cxn modelId="{B00CA61B-EE73-D646-993E-D655BE022BCB}" type="presOf" srcId="{1157C435-BB1F-4168-B364-41C71A4D9540}" destId="{E571ECD1-12AF-4A2A-9E07-5F36647D77C0}" srcOrd="1" destOrd="0" presId="urn:microsoft.com/office/officeart/2005/8/layout/hierarchy3"/>
    <dgm:cxn modelId="{9C89CD87-7679-364C-9B16-4EA8121A6BC8}" type="presOf" srcId="{4FBE08EE-6923-4C01-8680-DCF6EFBECB01}" destId="{5AA57BBA-2FA6-4DB5-B1AD-FD0AA6455D28}" srcOrd="0" destOrd="0" presId="urn:microsoft.com/office/officeart/2005/8/layout/hierarchy3"/>
    <dgm:cxn modelId="{061DCA8C-6D56-414A-B72B-DEFA1776EB26}" srcId="{C8AC86A8-0E1B-42F1-B8EB-1A66E8425619}" destId="{037079F6-2781-42DD-AC73-0B078799A854}" srcOrd="1" destOrd="0" parTransId="{80907EBC-5604-4B1F-9CCE-3F56AE48C186}" sibTransId="{E46B36F7-6B3D-45CE-BC1D-C5CA415D0BE7}"/>
    <dgm:cxn modelId="{B332379E-6275-4A15-A51A-1F259861931B}" srcId="{037079F6-2781-42DD-AC73-0B078799A854}" destId="{AC4E9452-9726-4D2E-9DCB-D8F85A8B399C}" srcOrd="1" destOrd="0" parTransId="{FDF4EE29-EAA4-4E58-BC2B-D5A9753E67EA}" sibTransId="{786A06F2-23D1-43A2-972F-C3D0B814E6DA}"/>
    <dgm:cxn modelId="{D1642528-31B4-4A35-BB8D-478B30D3409A}" srcId="{1157C435-BB1F-4168-B364-41C71A4D9540}" destId="{0B5B7DF7-F395-41C3-BAF9-ADD9D2C5AA8A}" srcOrd="0" destOrd="0" parTransId="{62FF48EF-2833-4F93-84EC-209867E507C0}" sibTransId="{C087ECFC-8BB8-459A-82CE-B683152B1780}"/>
    <dgm:cxn modelId="{FE1EA7FD-56A6-5340-B64D-C078BF963780}" type="presOf" srcId="{62FF48EF-2833-4F93-84EC-209867E507C0}" destId="{4135E731-4533-44BA-94E2-B70CE15BD3BF}" srcOrd="0" destOrd="0" presId="urn:microsoft.com/office/officeart/2005/8/layout/hierarchy3"/>
    <dgm:cxn modelId="{BF737932-DCA1-1E47-92CF-287711B7FFBE}" type="presOf" srcId="{0B5B7DF7-F395-41C3-BAF9-ADD9D2C5AA8A}" destId="{B5F0E4B0-7849-4FF4-A45C-C905C373902D}" srcOrd="0" destOrd="0" presId="urn:microsoft.com/office/officeart/2005/8/layout/hierarchy3"/>
    <dgm:cxn modelId="{09C49B91-2118-40C7-9B18-52BC28377A8D}" srcId="{037079F6-2781-42DD-AC73-0B078799A854}" destId="{4FBE08EE-6923-4C01-8680-DCF6EFBECB01}" srcOrd="0" destOrd="0" parTransId="{61BEEBB0-34C4-4A94-8DD0-389C5DAE3895}" sibTransId="{30844C2B-309A-4C86-B88F-E38B6AAD5751}"/>
    <dgm:cxn modelId="{1458596F-38C0-EF4F-9BDA-6ADA90F80F06}" type="presOf" srcId="{037079F6-2781-42DD-AC73-0B078799A854}" destId="{BB353473-C122-4F5B-AD91-59708C6CF93B}" srcOrd="1" destOrd="0" presId="urn:microsoft.com/office/officeart/2005/8/layout/hierarchy3"/>
    <dgm:cxn modelId="{524D2622-2376-D841-BF3B-00C6C6CB6C43}" type="presOf" srcId="{037079F6-2781-42DD-AC73-0B078799A854}" destId="{E4230FBD-841A-4A29-B39C-F6864B23EEEE}" srcOrd="0" destOrd="0" presId="urn:microsoft.com/office/officeart/2005/8/layout/hierarchy3"/>
    <dgm:cxn modelId="{DEFFBBB6-CAB3-DA4A-9A5A-81B7DC91A61E}" type="presOf" srcId="{FDF4EE29-EAA4-4E58-BC2B-D5A9753E67EA}" destId="{5A40C56F-C835-4F3C-BACA-DD4460EE1C77}" srcOrd="0" destOrd="0" presId="urn:microsoft.com/office/officeart/2005/8/layout/hierarchy3"/>
    <dgm:cxn modelId="{3B3ED6B7-662D-054E-AD87-0DBCA5D4B431}" type="presParOf" srcId="{4E53EC77-8BD4-4FD9-82B7-907798BA4FAD}" destId="{6C67C1DB-30D2-4D03-A800-1E1CA32B5195}" srcOrd="0" destOrd="0" presId="urn:microsoft.com/office/officeart/2005/8/layout/hierarchy3"/>
    <dgm:cxn modelId="{B0709186-7383-C84C-99C3-96AC866FE872}" type="presParOf" srcId="{6C67C1DB-30D2-4D03-A800-1E1CA32B5195}" destId="{DC053EDE-CBFE-44BF-96A3-68116C5E05E7}" srcOrd="0" destOrd="0" presId="urn:microsoft.com/office/officeart/2005/8/layout/hierarchy3"/>
    <dgm:cxn modelId="{2AC3C37D-2EF5-934F-8CC2-54F37847E211}" type="presParOf" srcId="{DC053EDE-CBFE-44BF-96A3-68116C5E05E7}" destId="{D96DA4D4-8CDF-41FA-AC92-AECA39D0348D}" srcOrd="0" destOrd="0" presId="urn:microsoft.com/office/officeart/2005/8/layout/hierarchy3"/>
    <dgm:cxn modelId="{28C26FB9-D1CA-E247-8B42-6623937B5897}" type="presParOf" srcId="{DC053EDE-CBFE-44BF-96A3-68116C5E05E7}" destId="{E571ECD1-12AF-4A2A-9E07-5F36647D77C0}" srcOrd="1" destOrd="0" presId="urn:microsoft.com/office/officeart/2005/8/layout/hierarchy3"/>
    <dgm:cxn modelId="{1DB33FF5-D980-8E45-848F-7905A8D8FE32}" type="presParOf" srcId="{6C67C1DB-30D2-4D03-A800-1E1CA32B5195}" destId="{2169C33D-97D8-4812-B626-F92180440BB1}" srcOrd="1" destOrd="0" presId="urn:microsoft.com/office/officeart/2005/8/layout/hierarchy3"/>
    <dgm:cxn modelId="{96B5F55A-1125-5048-B66C-2B5C11B8EE83}" type="presParOf" srcId="{2169C33D-97D8-4812-B626-F92180440BB1}" destId="{4135E731-4533-44BA-94E2-B70CE15BD3BF}" srcOrd="0" destOrd="0" presId="urn:microsoft.com/office/officeart/2005/8/layout/hierarchy3"/>
    <dgm:cxn modelId="{32C0B24C-5BE8-5F45-AA7D-DD7E1C3DD519}" type="presParOf" srcId="{2169C33D-97D8-4812-B626-F92180440BB1}" destId="{B5F0E4B0-7849-4FF4-A45C-C905C373902D}" srcOrd="1" destOrd="0" presId="urn:microsoft.com/office/officeart/2005/8/layout/hierarchy3"/>
    <dgm:cxn modelId="{6018CEDE-001B-5A4E-9DFE-D60DF1B0B149}" type="presParOf" srcId="{2169C33D-97D8-4812-B626-F92180440BB1}" destId="{A8C777AC-E289-4FF4-A6F4-A0D4B0DC334C}" srcOrd="2" destOrd="0" presId="urn:microsoft.com/office/officeart/2005/8/layout/hierarchy3"/>
    <dgm:cxn modelId="{1F763082-4967-CA40-8F0D-F1868173C88B}" type="presParOf" srcId="{2169C33D-97D8-4812-B626-F92180440BB1}" destId="{C3D77C9D-D5EE-4DA7-B1D7-FD267ED20522}" srcOrd="3" destOrd="0" presId="urn:microsoft.com/office/officeart/2005/8/layout/hierarchy3"/>
    <dgm:cxn modelId="{5EAFD770-DD65-5E49-B50A-D09E88010998}" type="presParOf" srcId="{4E53EC77-8BD4-4FD9-82B7-907798BA4FAD}" destId="{90BAEBDD-9AB4-4AE2-B2C8-6A837D279E72}" srcOrd="1" destOrd="0" presId="urn:microsoft.com/office/officeart/2005/8/layout/hierarchy3"/>
    <dgm:cxn modelId="{EA8FB3A6-CD57-094D-AC14-5CD88D77C475}" type="presParOf" srcId="{90BAEBDD-9AB4-4AE2-B2C8-6A837D279E72}" destId="{7D13B35B-41A3-4654-97A2-AFA38851E50B}" srcOrd="0" destOrd="0" presId="urn:microsoft.com/office/officeart/2005/8/layout/hierarchy3"/>
    <dgm:cxn modelId="{690E7D34-CD07-7841-BF23-1C9D096D0AC9}" type="presParOf" srcId="{7D13B35B-41A3-4654-97A2-AFA38851E50B}" destId="{E4230FBD-841A-4A29-B39C-F6864B23EEEE}" srcOrd="0" destOrd="0" presId="urn:microsoft.com/office/officeart/2005/8/layout/hierarchy3"/>
    <dgm:cxn modelId="{429A6BD6-9E52-9D41-9EDF-F0A3B92896CF}" type="presParOf" srcId="{7D13B35B-41A3-4654-97A2-AFA38851E50B}" destId="{BB353473-C122-4F5B-AD91-59708C6CF93B}" srcOrd="1" destOrd="0" presId="urn:microsoft.com/office/officeart/2005/8/layout/hierarchy3"/>
    <dgm:cxn modelId="{391A7F89-CAD2-7847-929F-22182DC991CC}" type="presParOf" srcId="{90BAEBDD-9AB4-4AE2-B2C8-6A837D279E72}" destId="{C55EC909-02D0-49D3-8B87-C40B1DF24929}" srcOrd="1" destOrd="0" presId="urn:microsoft.com/office/officeart/2005/8/layout/hierarchy3"/>
    <dgm:cxn modelId="{3DDAB279-B6B7-B34D-AA53-816FC0173CD9}" type="presParOf" srcId="{C55EC909-02D0-49D3-8B87-C40B1DF24929}" destId="{0D31B239-0477-4A0C-981D-7F9141F91EC4}" srcOrd="0" destOrd="0" presId="urn:microsoft.com/office/officeart/2005/8/layout/hierarchy3"/>
    <dgm:cxn modelId="{17E5210F-8A8C-4041-9EA2-982F7342026E}" type="presParOf" srcId="{C55EC909-02D0-49D3-8B87-C40B1DF24929}" destId="{5AA57BBA-2FA6-4DB5-B1AD-FD0AA6455D28}" srcOrd="1" destOrd="0" presId="urn:microsoft.com/office/officeart/2005/8/layout/hierarchy3"/>
    <dgm:cxn modelId="{080A294D-C177-8F47-85AD-95CA98FA54B1}" type="presParOf" srcId="{C55EC909-02D0-49D3-8B87-C40B1DF24929}" destId="{5A40C56F-C835-4F3C-BACA-DD4460EE1C77}" srcOrd="2" destOrd="0" presId="urn:microsoft.com/office/officeart/2005/8/layout/hierarchy3"/>
    <dgm:cxn modelId="{B57E997A-3E66-5148-8455-D40441474335}" type="presParOf" srcId="{C55EC909-02D0-49D3-8B87-C40B1DF24929}" destId="{7EE37BE0-136C-43FC-8129-26A3A1425F7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NameNode</a:t>
          </a:r>
          <a:endParaRPr lang="en-US" sz="2300" kern="1200" dirty="0"/>
        </a:p>
      </dsp:txBody>
      <dsp:txXfrm>
        <a:off x="24153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8289469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2165674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3310531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2165674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2557032"/>
        <a:ext cx="1500552" cy="727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JobTracker</a:t>
          </a:r>
          <a:endParaRPr lang="en-US" sz="2100" kern="1200" dirty="0"/>
        </a:p>
      </dsp:txBody>
      <dsp:txXfrm>
        <a:off x="2188312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4110531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1515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 rot="10800000"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7489469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1515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2557032"/>
        <a:ext cx="1500552" cy="72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1A18-C448-435F-AC64-AC62805C3E3D}">
      <dsp:nvSpPr>
        <dsp:cNvPr id="0" name=""/>
        <dsp:cNvSpPr/>
      </dsp:nvSpPr>
      <dsp:spPr>
        <a:xfrm>
          <a:off x="126999" y="0"/>
          <a:ext cx="1510146" cy="7550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Hadoop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MapReduce</a:t>
          </a:r>
          <a:r>
            <a:rPr lang="en-US" sz="1600" kern="1200" dirty="0" smtClean="0"/>
            <a:t> Jobs</a:t>
          </a:r>
          <a:endParaRPr lang="en-US" sz="1600" kern="1200" dirty="0"/>
        </a:p>
      </dsp:txBody>
      <dsp:txXfrm>
        <a:off x="149114" y="22115"/>
        <a:ext cx="1465916" cy="710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DA4D4-8CDF-41FA-AC92-AECA39D0348D}">
      <dsp:nvSpPr>
        <dsp:cNvPr id="0" name=""/>
        <dsp:cNvSpPr/>
      </dsp:nvSpPr>
      <dsp:spPr>
        <a:xfrm>
          <a:off x="48539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499036" y="13738"/>
        <a:ext cx="904210" cy="438464"/>
      </dsp:txXfrm>
    </dsp:sp>
    <dsp:sp modelId="{4135E731-4533-44BA-94E2-B70CE15BD3BF}">
      <dsp:nvSpPr>
        <dsp:cNvPr id="0" name=""/>
        <dsp:cNvSpPr/>
      </dsp:nvSpPr>
      <dsp:spPr>
        <a:xfrm>
          <a:off x="578544" y="465843"/>
          <a:ext cx="93499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499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0E4B0-7849-4FF4-A45C-C905C373902D}">
      <dsp:nvSpPr>
        <dsp:cNvPr id="0" name=""/>
        <dsp:cNvSpPr/>
      </dsp:nvSpPr>
      <dsp:spPr>
        <a:xfrm>
          <a:off x="672043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</a:t>
          </a:r>
          <a:endParaRPr lang="en-US" sz="2200" kern="1200" dirty="0"/>
        </a:p>
      </dsp:txBody>
      <dsp:txXfrm>
        <a:off x="685684" y="595921"/>
        <a:ext cx="717911" cy="438464"/>
      </dsp:txXfrm>
    </dsp:sp>
    <dsp:sp modelId="{A8C777AC-E289-4FF4-A6F4-A0D4B0DC334C}">
      <dsp:nvSpPr>
        <dsp:cNvPr id="0" name=""/>
        <dsp:cNvSpPr/>
      </dsp:nvSpPr>
      <dsp:spPr>
        <a:xfrm>
          <a:off x="578544" y="465843"/>
          <a:ext cx="93499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499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7C9D-D5EE-4DA7-B1D7-FD267ED20522}">
      <dsp:nvSpPr>
        <dsp:cNvPr id="0" name=""/>
        <dsp:cNvSpPr/>
      </dsp:nvSpPr>
      <dsp:spPr>
        <a:xfrm>
          <a:off x="672043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</a:t>
          </a:r>
          <a:endParaRPr lang="en-US" sz="2200" kern="1200" dirty="0"/>
        </a:p>
      </dsp:txBody>
      <dsp:txXfrm>
        <a:off x="685684" y="1178104"/>
        <a:ext cx="717911" cy="438464"/>
      </dsp:txXfrm>
    </dsp:sp>
    <dsp:sp modelId="{E4230FBD-841A-4A29-B39C-F6864B23EEEE}">
      <dsp:nvSpPr>
        <dsp:cNvPr id="0" name=""/>
        <dsp:cNvSpPr/>
      </dsp:nvSpPr>
      <dsp:spPr>
        <a:xfrm>
          <a:off x="321727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230916" y="13738"/>
        <a:ext cx="904210" cy="438464"/>
      </dsp:txXfrm>
    </dsp:sp>
    <dsp:sp modelId="{0D31B239-0477-4A0C-981D-7F9141F91EC4}">
      <dsp:nvSpPr>
        <dsp:cNvPr id="0" name=""/>
        <dsp:cNvSpPr/>
      </dsp:nvSpPr>
      <dsp:spPr>
        <a:xfrm>
          <a:off x="3310425" y="465843"/>
          <a:ext cx="93216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216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BBA-2FA6-4DB5-B1AD-FD0AA6455D28}">
      <dsp:nvSpPr>
        <dsp:cNvPr id="0" name=""/>
        <dsp:cNvSpPr/>
      </dsp:nvSpPr>
      <dsp:spPr>
        <a:xfrm>
          <a:off x="3403641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a.out</a:t>
          </a:r>
          <a:endParaRPr lang="en-US" sz="2200" kern="1200" dirty="0"/>
        </a:p>
      </dsp:txBody>
      <dsp:txXfrm>
        <a:off x="3417282" y="595921"/>
        <a:ext cx="717911" cy="438464"/>
      </dsp:txXfrm>
    </dsp:sp>
    <dsp:sp modelId="{5A40C56F-C835-4F3C-BACA-DD4460EE1C77}">
      <dsp:nvSpPr>
        <dsp:cNvPr id="0" name=""/>
        <dsp:cNvSpPr/>
      </dsp:nvSpPr>
      <dsp:spPr>
        <a:xfrm>
          <a:off x="3310425" y="465843"/>
          <a:ext cx="93216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216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7BE0-136C-43FC-8129-26A3A1425F78}">
      <dsp:nvSpPr>
        <dsp:cNvPr id="0" name=""/>
        <dsp:cNvSpPr/>
      </dsp:nvSpPr>
      <dsp:spPr>
        <a:xfrm>
          <a:off x="3403641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b.out</a:t>
          </a:r>
          <a:endParaRPr lang="en-US" sz="2200" kern="1200" dirty="0"/>
        </a:p>
      </dsp:txBody>
      <dsp:txXfrm>
        <a:off x="3417282" y="1178104"/>
        <a:ext cx="717911" cy="43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9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1/26/14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696913"/>
            <a:ext cx="449897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4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LLGrid</a:t>
            </a:r>
            <a:r>
              <a:rPr lang="en-US" dirty="0" smtClean="0"/>
              <a:t> is a large interactive supercomputer</a:t>
            </a:r>
            <a:r>
              <a:rPr lang="en-US" baseline="0" dirty="0" smtClean="0"/>
              <a:t> that serves a wide range of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8103C-D619-8840-92A1-9478505100D1}" type="slidenum">
              <a:rPr lang="en-US" sz="1000" b="0">
                <a:latin typeface="Times New Roman" charset="0"/>
              </a:rPr>
              <a:pPr/>
              <a:t>11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76802" name="Rectangle 5"/>
          <p:cNvSpPr txBox="1">
            <a:spLocks noGrp="1" noChangeArrowheads="1"/>
          </p:cNvSpPr>
          <p:nvPr/>
        </p:nvSpPr>
        <p:spPr bwMode="auto">
          <a:xfrm>
            <a:off x="3973514" y="8809942"/>
            <a:ext cx="3036887" cy="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42" tIns="0" rIns="19542" bIns="0" anchor="b"/>
          <a:lstStyle>
            <a:lvl1pPr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F8AEF77-819C-674D-9E48-9B794A1215B4}" type="slidenum">
              <a:rPr lang="en-US" sz="1000" b="0" i="1"/>
              <a:pPr algn="r"/>
              <a:t>11</a:t>
            </a:fld>
            <a:endParaRPr lang="en-US" sz="1000" b="0" i="1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695325"/>
            <a:ext cx="4500562" cy="3478213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04972"/>
            <a:ext cx="5140325" cy="41713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947" tIns="45474" rIns="90947" bIns="45474"/>
          <a:lstStyle/>
          <a:p>
            <a:pPr>
              <a:spcBef>
                <a:spcPct val="0"/>
              </a:spcBef>
            </a:pPr>
            <a:r>
              <a:rPr lang="en-US" sz="2400">
                <a:ea typeface="ＭＳ Ｐゴシック" charset="0"/>
                <a:cs typeface="ＭＳ Ｐゴシック" charset="0"/>
              </a:rPr>
              <a:t>Universal API for parallel Matlab programming.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808C0C-F091-944D-9CCF-98ED333B0BDA}" type="slidenum">
              <a:rPr lang="en-US" sz="1000" b="0" i="1">
                <a:latin typeface="Times New Roman" charset="0"/>
              </a:rPr>
              <a:pPr algn="r"/>
              <a:t>12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6825" y="703263"/>
            <a:ext cx="4479925" cy="3462337"/>
          </a:xfrm>
          <a:solidFill>
            <a:srgbClr val="FFFFFF"/>
          </a:solidFill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xfrm>
            <a:off x="931863" y="4404971"/>
            <a:ext cx="5143500" cy="41697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08" tIns="47605" rIns="95208" bIns="47605"/>
          <a:lstStyle/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Cloud computing concepts promise such distributed storage and processing. </a:t>
            </a:r>
          </a:p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But first we must disambiguate between two areas of cloud computing: utility computing and data intensive computing</a:t>
            </a:r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3971926" y="8808386"/>
            <a:ext cx="3038475" cy="4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98" tIns="0" rIns="19698" bIns="0" anchor="b"/>
          <a:lstStyle>
            <a:lvl1pPr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2223FD6-1A16-AE44-A70C-DE1E6E0CA093}" type="slidenum">
              <a:rPr lang="en-US" sz="1000" b="0" i="1"/>
              <a:pPr algn="r"/>
              <a:t>12</a:t>
            </a:fld>
            <a:endParaRPr lang="en-US" sz="1000" b="0" i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Currently</a:t>
            </a:r>
            <a:r>
              <a:rPr lang="en-US" baseline="0" dirty="0" smtClean="0"/>
              <a:t> there are four ecosystems that dominates large scale computing applications.  They have their own pros and cons.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</a:t>
            </a:r>
            <a:r>
              <a:rPr lang="en-US" dirty="0" smtClean="0"/>
              <a:t> provides Enterprise level interactive, on-demand and elastic computing environment in a supercomputing environment.  So </a:t>
            </a:r>
            <a:r>
              <a:rPr lang="en-US" dirty="0" err="1" smtClean="0"/>
              <a:t>LLGrid</a:t>
            </a:r>
            <a:r>
              <a:rPr lang="en-US" dirty="0" smtClean="0"/>
              <a:t> environment </a:t>
            </a:r>
            <a:r>
              <a:rPr lang="en-US" baseline="0" dirty="0" smtClean="0"/>
              <a:t>provides both </a:t>
            </a:r>
            <a:r>
              <a:rPr lang="en-US" baseline="0" dirty="0" err="1" smtClean="0"/>
              <a:t>Enterpris</a:t>
            </a:r>
            <a:r>
              <a:rPr lang="en-US" baseline="0" dirty="0" smtClean="0"/>
              <a:t> and Supercomputing features within the environment. </a:t>
            </a:r>
            <a:r>
              <a:rPr lang="en-US" dirty="0" err="1" smtClean="0"/>
              <a:t>Accumulo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r>
              <a:rPr lang="en-US" dirty="0" smtClean="0"/>
              <a:t> databases are </a:t>
            </a:r>
            <a:r>
              <a:rPr lang="en-US" baseline="0" dirty="0" smtClean="0"/>
              <a:t>enhancing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HDFS technology by providing high performance indexing, search, and authorizations within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environment.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4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LLGrid_MapReduce</a:t>
            </a:r>
            <a:r>
              <a:rPr lang="en-US" dirty="0" smtClean="0"/>
              <a:t> and D4M is designed to provide an easy-to-use</a:t>
            </a:r>
            <a:r>
              <a:rPr lang="en-US" baseline="0" dirty="0" smtClean="0"/>
              <a:t> interface to map/reduce supercomputing and an interactive parallel scientific computing environment to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Exploiting big</a:t>
            </a:r>
            <a:r>
              <a:rPr lang="en-US" baseline="0" dirty="0" smtClean="0"/>
              <a:t> data requires new software across the entire stack.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2F5A-17D0-4294-9BC5-AB66574BA7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 architecture is</a:t>
            </a:r>
            <a:r>
              <a:rPr lang="en-US" baseline="0" dirty="0" smtClean="0"/>
              <a:t> explained :  Key components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 and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offers</a:t>
            </a:r>
            <a:r>
              <a:rPr lang="en-US" baseline="0" dirty="0" smtClean="0"/>
              <a:t> many services but also has limitations.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LLGrid_MapReduce</a:t>
            </a:r>
            <a:r>
              <a:rPr lang="en-US" baseline="0" dirty="0" smtClean="0"/>
              <a:t> architecture.  </a:t>
            </a:r>
            <a:r>
              <a:rPr lang="en-US" dirty="0" err="1" smtClean="0"/>
              <a:t>LLGrid_Mapper</a:t>
            </a:r>
            <a:r>
              <a:rPr lang="en-US" dirty="0" smtClean="0"/>
              <a:t> will scan the input directory and check</a:t>
            </a:r>
            <a:r>
              <a:rPr lang="en-US" baseline="0" dirty="0" smtClean="0"/>
              <a:t> how many input files are there.  Then, it will generate a unique run script for each input file and submit an array job to the scheduler.  It will also save its job ID number in a file, </a:t>
            </a:r>
            <a:r>
              <a:rPr lang="en-US" baseline="0" dirty="0" err="1" smtClean="0"/>
              <a:t>MapJobID</a:t>
            </a:r>
            <a:r>
              <a:rPr lang="en-US" baseline="0" dirty="0" smtClean="0"/>
              <a:t>, at the current working directory.  If needed, it can create a dependent Reduce job.   The Reduce job will wait until all the Map tasks are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BE6B-6949-4B0B-BB52-F8D70DF7AE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4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1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Associative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arrays bridge strings, adjacency matrices and graphs.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05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is </a:t>
            </a:r>
            <a:r>
              <a:rPr lang="en-US" dirty="0" err="1" smtClean="0"/>
              <a:t>composable</a:t>
            </a:r>
            <a:r>
              <a:rPr lang="en-US" dirty="0" smtClean="0"/>
              <a:t> and leads</a:t>
            </a:r>
            <a:r>
              <a:rPr lang="en-US" baseline="0" dirty="0" smtClean="0"/>
              <a:t> to much smaller 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Triples stores can</a:t>
            </a:r>
            <a:r>
              <a:rPr lang="en-US" baseline="0" dirty="0" smtClean="0"/>
              <a:t> be organized so to allow rapid access to both columns and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3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a statistics can be quickly computed from a network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086" tIns="46543" rIns="93086" bIns="46543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output of</a:t>
            </a:r>
            <a:r>
              <a:rPr lang="en-US" baseline="0" dirty="0" smtClean="0"/>
              <a:t>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3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Covariance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are a natural byproduct of D4M.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Facets search is a complex analytics that can be quickly</a:t>
            </a:r>
            <a:r>
              <a:rPr lang="en-US" baseline="0" dirty="0" smtClean="0"/>
              <a:t> implemented in D4M.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Original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hardware/software architecture of the web consisted client, server and database.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5C2D32D-C206-1147-B230-28F8D125ECC8}" type="slidenum">
              <a:rPr lang="en-US" sz="1000" b="0" i="1">
                <a:latin typeface="Times New Roman" charset="0"/>
              </a:rPr>
              <a:pPr algn="r"/>
              <a:t>31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Facet search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implement in 3 lines of D4M mathematics.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7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Reuters</a:t>
            </a:r>
            <a:r>
              <a:rPr lang="en-US" baseline="0" dirty="0" smtClean="0"/>
              <a:t> corpus consists of a large amount of power law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1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F52D9E7-0B45-4345-96F7-C71635FF81A5}" type="slidenum">
              <a:rPr lang="en-US" sz="1000" b="0" i="1">
                <a:latin typeface="Times New Roman" charset="0"/>
              </a:rPr>
              <a:pPr algn="r"/>
              <a:t>34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700932"/>
            <a:ext cx="4706937" cy="3464164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Proceed to demo.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and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Architecture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has been populated with many solutions.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Client and database of original architecture has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been replaced with game interface and triple store.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Server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layer API has remained unchanged.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D4M brings a new API to the server layer.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provides an abstraction</a:t>
            </a:r>
            <a:r>
              <a:rPr lang="en-US" baseline="0" dirty="0" smtClean="0"/>
              <a:t> for interfacing between linear algebra and databases.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167" y="5793714"/>
            <a:ext cx="3792066" cy="3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1" y="3413100"/>
            <a:ext cx="8229599" cy="2031187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674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914401" y="1570181"/>
            <a:ext cx="8229599" cy="1467294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  <a:endParaRPr dirty="0" smtClean="0"/>
          </a:p>
        </p:txBody>
      </p: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8" name="Rectangle 1032"/>
          <p:cNvSpPr>
            <a:spLocks noChangeArrowheads="1"/>
          </p:cNvSpPr>
          <p:nvPr userDrawn="1"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>
            <a:lvl1pPr marL="382588" marR="0" indent="-382588" algn="l" defTabSz="1019175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Tx/>
              <a:buSzPct val="125000"/>
              <a:buFontTx/>
              <a:buChar char="•"/>
              <a:tabLst/>
              <a:defRPr sz="2000">
                <a:solidFill>
                  <a:schemeClr val="tx1"/>
                </a:solidFill>
              </a:defRPr>
            </a:lvl1pPr>
            <a:lvl2pPr marL="960438" marR="0" indent="-381000" algn="l" defTabSz="1019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 sz="1800">
                <a:solidFill>
                  <a:schemeClr val="tx1"/>
                </a:solidFill>
              </a:defRPr>
            </a:lvl2pPr>
            <a:lvl3pPr marL="1343025" marR="0" indent="-255588" algn="l" defTabSz="1019175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3pPr>
            <a:lvl4pPr marL="1722438" marR="0" indent="-131763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400">
                <a:solidFill>
                  <a:schemeClr val="tx1"/>
                </a:solidFill>
              </a:defRPr>
            </a:lvl4pPr>
            <a:lvl5pPr marL="2038350" marR="0" indent="-209550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200">
                <a:solidFill>
                  <a:schemeClr val="tx1"/>
                </a:solidFill>
              </a:defRPr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0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513186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1769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  <a:prstGeom prst="rect">
            <a:avLst/>
          </a:prstGeom>
        </p:spPr>
        <p:txBody>
          <a:bodyPr vert="horz" lIns="101882" tIns="50941" rIns="101882" bIns="50941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1" y="442914"/>
            <a:ext cx="536257" cy="53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7547" y="7223711"/>
            <a:ext cx="1990788" cy="2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97" r:id="rId4"/>
    <p:sldLayoutId id="2147483698" r:id="rId5"/>
  </p:sldLayoutIdLst>
  <p:txStyles>
    <p:titleStyle>
      <a:lvl1pPr algn="ctr" eaLnBrk="1" hangingPunct="1">
        <a:lnSpc>
          <a:spcPts val="30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60013" indent="-260013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2200" b="1">
          <a:latin typeface="Arial" pitchFamily="34" charset="0"/>
          <a:cs typeface="Arial" pitchFamily="34" charset="0"/>
        </a:defRPr>
      </a:lvl1pPr>
      <a:lvl2pPr marL="567783" indent="-251169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–"/>
        <a:defRPr sz="2200" b="1">
          <a:latin typeface="Arial" pitchFamily="34" charset="0"/>
          <a:cs typeface="Arial" pitchFamily="34" charset="0"/>
        </a:defRPr>
      </a:lvl2pPr>
      <a:lvl3pPr marL="951610" indent="-249400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800" b="1">
          <a:latin typeface="Arial" pitchFamily="34" charset="0"/>
          <a:cs typeface="Arial" pitchFamily="34" charset="0"/>
        </a:defRPr>
      </a:lvl3pPr>
      <a:lvl4pPr marL="1153253" indent="-201642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Courier New" pitchFamily="49" charset="0"/>
        <a:buChar char="o"/>
        <a:defRPr sz="1600" b="1">
          <a:latin typeface="Arial" pitchFamily="34" charset="0"/>
          <a:cs typeface="Arial" pitchFamily="34" charset="0"/>
        </a:defRPr>
      </a:lvl4pPr>
      <a:lvl5pPr marL="887934" indent="0" algn="l" eaLnBrk="1" hangingPunct="1">
        <a:spcBef>
          <a:spcPts val="669"/>
        </a:spcBef>
        <a:defRPr sz="1800" b="1">
          <a:latin typeface="Arial" pitchFamily="34" charset="0"/>
          <a:cs typeface="Arial" pitchFamily="34" charset="0"/>
        </a:defRPr>
      </a:lvl5pPr>
      <a:lvl6pPr marL="1278838" indent="0" algn="l" eaLnBrk="1" hangingPunct="1">
        <a:spcBef>
          <a:spcPts val="669"/>
        </a:spcBef>
        <a:defRPr sz="1600" b="1">
          <a:latin typeface="Arial" pitchFamily="34" charset="0"/>
          <a:cs typeface="Arial" pitchFamily="34" charset="0"/>
        </a:defRPr>
      </a:lvl6pPr>
      <a:lvl7pPr marL="1469867" indent="-199874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3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7555230" y="7216767"/>
            <a:ext cx="1978661" cy="218544"/>
            <a:chOff x="7430163" y="6509461"/>
            <a:chExt cx="2034253" cy="22468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7430163" y="6511176"/>
              <a:ext cx="96552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3" y="84"/>
                </a:cxn>
              </a:cxnLst>
              <a:rect l="0" t="0" r="r" b="b"/>
              <a:pathLst>
                <a:path w="82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7531709" y="6511176"/>
              <a:ext cx="51605" cy="1029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0"/>
                </a:cxn>
                <a:cxn ang="0">
                  <a:pos x="43" y="5"/>
                </a:cxn>
                <a:cxn ang="0">
                  <a:pos x="41" y="5"/>
                </a:cxn>
                <a:cxn ang="0">
                  <a:pos x="31" y="16"/>
                </a:cxn>
                <a:cxn ang="0">
                  <a:pos x="31" y="69"/>
                </a:cxn>
                <a:cxn ang="0">
                  <a:pos x="41" y="79"/>
                </a:cxn>
                <a:cxn ang="0">
                  <a:pos x="43" y="79"/>
                </a:cxn>
                <a:cxn ang="0">
                  <a:pos x="4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2" y="70"/>
                </a:cxn>
                <a:cxn ang="0">
                  <a:pos x="12" y="16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43" h="84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5"/>
                    <a:pt x="31" y="9"/>
                    <a:pt x="31" y="16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6"/>
                    <a:pt x="33" y="79"/>
                    <a:pt x="41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79"/>
                    <a:pt x="12" y="76"/>
                    <a:pt x="12" y="7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0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94967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29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70" y="5"/>
                </a:cxn>
                <a:cxn ang="0">
                  <a:pos x="70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5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6"/>
                    <a:pt x="5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2" y="5"/>
                    <a:pt x="71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5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728143" y="6509461"/>
              <a:ext cx="103211" cy="106339"/>
            </a:xfrm>
            <a:custGeom>
              <a:avLst/>
              <a:gdLst/>
              <a:ahLst/>
              <a:cxnLst>
                <a:cxn ang="0">
                  <a:pos x="88" y="62"/>
                </a:cxn>
                <a:cxn ang="0">
                  <a:pos x="81" y="87"/>
                </a:cxn>
                <a:cxn ang="0">
                  <a:pos x="73" y="86"/>
                </a:cxn>
                <a:cxn ang="0">
                  <a:pos x="50" y="88"/>
                </a:cxn>
                <a:cxn ang="0">
                  <a:pos x="0" y="45"/>
                </a:cxn>
                <a:cxn ang="0">
                  <a:pos x="52" y="0"/>
                </a:cxn>
                <a:cxn ang="0">
                  <a:pos x="78" y="6"/>
                </a:cxn>
                <a:cxn ang="0">
                  <a:pos x="81" y="4"/>
                </a:cxn>
                <a:cxn ang="0">
                  <a:pos x="84" y="4"/>
                </a:cxn>
                <a:cxn ang="0">
                  <a:pos x="85" y="28"/>
                </a:cxn>
                <a:cxn ang="0">
                  <a:pos x="80" y="28"/>
                </a:cxn>
                <a:cxn ang="0">
                  <a:pos x="53" y="7"/>
                </a:cxn>
                <a:cxn ang="0">
                  <a:pos x="21" y="43"/>
                </a:cxn>
                <a:cxn ang="0">
                  <a:pos x="55" y="82"/>
                </a:cxn>
                <a:cxn ang="0">
                  <a:pos x="83" y="62"/>
                </a:cxn>
                <a:cxn ang="0">
                  <a:pos x="88" y="62"/>
                </a:cxn>
              </a:cxnLst>
              <a:rect l="0" t="0" r="r" b="b"/>
              <a:pathLst>
                <a:path w="88" h="88">
                  <a:moveTo>
                    <a:pt x="88" y="62"/>
                  </a:moveTo>
                  <a:cubicBezTo>
                    <a:pt x="87" y="69"/>
                    <a:pt x="84" y="80"/>
                    <a:pt x="81" y="87"/>
                  </a:cubicBezTo>
                  <a:cubicBezTo>
                    <a:pt x="79" y="86"/>
                    <a:pt x="76" y="86"/>
                    <a:pt x="73" y="86"/>
                  </a:cubicBezTo>
                  <a:cubicBezTo>
                    <a:pt x="67" y="86"/>
                    <a:pt x="60" y="88"/>
                    <a:pt x="50" y="88"/>
                  </a:cubicBezTo>
                  <a:cubicBezTo>
                    <a:pt x="22" y="88"/>
                    <a:pt x="0" y="69"/>
                    <a:pt x="0" y="45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66" y="0"/>
                    <a:pt x="75" y="6"/>
                    <a:pt x="78" y="6"/>
                  </a:cubicBezTo>
                  <a:cubicBezTo>
                    <a:pt x="79" y="6"/>
                    <a:pt x="80" y="5"/>
                    <a:pt x="81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6" y="15"/>
                    <a:pt x="66" y="7"/>
                    <a:pt x="53" y="7"/>
                  </a:cubicBezTo>
                  <a:cubicBezTo>
                    <a:pt x="34" y="7"/>
                    <a:pt x="21" y="22"/>
                    <a:pt x="21" y="43"/>
                  </a:cubicBezTo>
                  <a:cubicBezTo>
                    <a:pt x="21" y="65"/>
                    <a:pt x="35" y="82"/>
                    <a:pt x="55" y="82"/>
                  </a:cubicBezTo>
                  <a:cubicBezTo>
                    <a:pt x="67" y="82"/>
                    <a:pt x="77" y="74"/>
                    <a:pt x="83" y="62"/>
                  </a:cubicBez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7848000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8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1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1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8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976182" y="6511176"/>
              <a:ext cx="96552" cy="102909"/>
            </a:xfrm>
            <a:custGeom>
              <a:avLst/>
              <a:gdLst/>
              <a:ahLst/>
              <a:cxnLst>
                <a:cxn ang="0">
                  <a:pos x="72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3" y="69"/>
                </a:cxn>
                <a:cxn ang="0">
                  <a:pos x="13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2" y="84"/>
                </a:cxn>
              </a:cxnLst>
              <a:rect l="0" t="0" r="r" b="b"/>
              <a:pathLst>
                <a:path w="82" h="84">
                  <a:moveTo>
                    <a:pt x="72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3" y="76"/>
                    <a:pt x="13" y="6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2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8077728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69" y="5"/>
                </a:cxn>
                <a:cxn ang="0">
                  <a:pos x="69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4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6"/>
                    <a:pt x="5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1" y="5"/>
                    <a:pt x="71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4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8260844" y="6511176"/>
              <a:ext cx="98217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3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3" y="5"/>
                </a:cxn>
                <a:cxn ang="0">
                  <a:pos x="33" y="15"/>
                </a:cxn>
                <a:cxn ang="0">
                  <a:pos x="33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3" y="61"/>
                </a:cxn>
                <a:cxn ang="0">
                  <a:pos x="73" y="84"/>
                </a:cxn>
              </a:cxnLst>
              <a:rect l="0" t="0" r="r" b="b"/>
              <a:pathLst>
                <a:path w="83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5"/>
                    <a:pt x="33" y="9"/>
                    <a:pt x="33" y="15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6" y="77"/>
                    <a:pt x="68" y="72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8362390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3" y="71"/>
                </a:cxn>
                <a:cxn ang="0">
                  <a:pos x="34" y="81"/>
                </a:cxn>
                <a:cxn ang="0">
                  <a:pos x="35" y="81"/>
                </a:cxn>
                <a:cxn ang="0">
                  <a:pos x="35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8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7" y="81"/>
                </a:cxn>
                <a:cxn ang="0">
                  <a:pos x="97" y="86"/>
                </a:cxn>
                <a:cxn ang="0">
                  <a:pos x="53" y="86"/>
                </a:cxn>
                <a:cxn ang="0">
                  <a:pos x="53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8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1" y="48"/>
                </a:cxn>
                <a:cxn ang="0">
                  <a:pos x="55" y="48"/>
                </a:cxn>
                <a:cxn ang="0">
                  <a:pos x="43" y="16"/>
                </a:cxn>
              </a:cxnLst>
              <a:rect l="0" t="0" r="r" b="b"/>
              <a:pathLst>
                <a:path w="97" h="86">
                  <a:moveTo>
                    <a:pt x="29" y="55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8" y="81"/>
                    <a:pt x="11" y="78"/>
                    <a:pt x="15" y="6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7" y="78"/>
                    <a:pt x="90" y="81"/>
                    <a:pt x="97" y="8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6" y="81"/>
                    <a:pt x="67" y="77"/>
                    <a:pt x="65" y="71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 userDrawn="1"/>
          </p:nvSpPr>
          <p:spPr bwMode="auto">
            <a:xfrm>
              <a:off x="8488907" y="6509461"/>
              <a:ext cx="103211" cy="10462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7" y="10"/>
                </a:cxn>
                <a:cxn ang="0">
                  <a:pos x="82" y="22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87" y="61"/>
                </a:cxn>
                <a:cxn ang="0">
                  <a:pos x="52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16" y="70"/>
                </a:cxn>
                <a:cxn ang="0">
                  <a:pos x="16" y="19"/>
                </a:cxn>
                <a:cxn ang="0">
                  <a:pos x="35" y="36"/>
                </a:cxn>
                <a:cxn ang="0">
                  <a:pos x="45" y="36"/>
                </a:cxn>
                <a:cxn ang="0">
                  <a:pos x="62" y="22"/>
                </a:cxn>
                <a:cxn ang="0">
                  <a:pos x="42" y="5"/>
                </a:cxn>
                <a:cxn ang="0">
                  <a:pos x="35" y="6"/>
                </a:cxn>
                <a:cxn ang="0">
                  <a:pos x="35" y="36"/>
                </a:cxn>
                <a:cxn ang="0">
                  <a:pos x="35" y="68"/>
                </a:cxn>
                <a:cxn ang="0">
                  <a:pos x="47" y="80"/>
                </a:cxn>
                <a:cxn ang="0">
                  <a:pos x="66" y="61"/>
                </a:cxn>
                <a:cxn ang="0">
                  <a:pos x="45" y="41"/>
                </a:cxn>
                <a:cxn ang="0">
                  <a:pos x="35" y="42"/>
                </a:cxn>
                <a:cxn ang="0">
                  <a:pos x="35" y="68"/>
                </a:cxn>
              </a:cxnLst>
              <a:rect l="0" t="0" r="r" b="b"/>
              <a:pathLst>
                <a:path w="87" h="86">
                  <a:moveTo>
                    <a:pt x="16" y="19"/>
                  </a:moveTo>
                  <a:cubicBezTo>
                    <a:pt x="16" y="9"/>
                    <a:pt x="1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11" y="2"/>
                    <a:pt x="18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57" y="0"/>
                    <a:pt x="70" y="2"/>
                    <a:pt x="77" y="10"/>
                  </a:cubicBezTo>
                  <a:cubicBezTo>
                    <a:pt x="80" y="13"/>
                    <a:pt x="82" y="18"/>
                    <a:pt x="82" y="22"/>
                  </a:cubicBezTo>
                  <a:cubicBezTo>
                    <a:pt x="82" y="30"/>
                    <a:pt x="77" y="35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9" y="41"/>
                    <a:pt x="87" y="50"/>
                    <a:pt x="87" y="61"/>
                  </a:cubicBezTo>
                  <a:cubicBezTo>
                    <a:pt x="87" y="75"/>
                    <a:pt x="74" y="86"/>
                    <a:pt x="5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81"/>
                    <a:pt x="16" y="78"/>
                    <a:pt x="16" y="70"/>
                  </a:cubicBezTo>
                  <a:lnTo>
                    <a:pt x="16" y="19"/>
                  </a:lnTo>
                  <a:close/>
                  <a:moveTo>
                    <a:pt x="35" y="36"/>
                  </a:moveTo>
                  <a:cubicBezTo>
                    <a:pt x="38" y="36"/>
                    <a:pt x="43" y="36"/>
                    <a:pt x="45" y="36"/>
                  </a:cubicBezTo>
                  <a:cubicBezTo>
                    <a:pt x="59" y="36"/>
                    <a:pt x="62" y="29"/>
                    <a:pt x="62" y="22"/>
                  </a:cubicBezTo>
                  <a:cubicBezTo>
                    <a:pt x="62" y="14"/>
                    <a:pt x="58" y="5"/>
                    <a:pt x="42" y="5"/>
                  </a:cubicBezTo>
                  <a:cubicBezTo>
                    <a:pt x="39" y="5"/>
                    <a:pt x="37" y="6"/>
                    <a:pt x="35" y="6"/>
                  </a:cubicBezTo>
                  <a:lnTo>
                    <a:pt x="35" y="36"/>
                  </a:lnTo>
                  <a:close/>
                  <a:moveTo>
                    <a:pt x="35" y="68"/>
                  </a:moveTo>
                  <a:cubicBezTo>
                    <a:pt x="35" y="78"/>
                    <a:pt x="38" y="80"/>
                    <a:pt x="47" y="80"/>
                  </a:cubicBezTo>
                  <a:cubicBezTo>
                    <a:pt x="62" y="80"/>
                    <a:pt x="66" y="71"/>
                    <a:pt x="66" y="61"/>
                  </a:cubicBezTo>
                  <a:cubicBezTo>
                    <a:pt x="66" y="53"/>
                    <a:pt x="62" y="41"/>
                    <a:pt x="45" y="41"/>
                  </a:cubicBezTo>
                  <a:cubicBezTo>
                    <a:pt x="42" y="41"/>
                    <a:pt x="37" y="42"/>
                    <a:pt x="35" y="42"/>
                  </a:cubicBezTo>
                  <a:lnTo>
                    <a:pt x="35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8607100" y="6509461"/>
              <a:ext cx="119858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8735281" y="6509461"/>
              <a:ext cx="123187" cy="106339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44" y="81"/>
                </a:cxn>
                <a:cxn ang="0">
                  <a:pos x="48" y="81"/>
                </a:cxn>
                <a:cxn ang="0">
                  <a:pos x="48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3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8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8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7" y="88"/>
                </a:cxn>
                <a:cxn ang="0">
                  <a:pos x="67" y="79"/>
                </a:cxn>
                <a:cxn ang="0">
                  <a:pos x="44" y="51"/>
                </a:cxn>
                <a:cxn ang="0">
                  <a:pos x="33" y="51"/>
                </a:cxn>
                <a:cxn ang="0">
                  <a:pos x="33" y="71"/>
                </a:cxn>
                <a:cxn ang="0">
                  <a:pos x="33" y="45"/>
                </a:cxn>
                <a:cxn ang="0">
                  <a:pos x="38" y="45"/>
                </a:cxn>
                <a:cxn ang="0">
                  <a:pos x="64" y="25"/>
                </a:cxn>
                <a:cxn ang="0">
                  <a:pos x="40" y="6"/>
                </a:cxn>
                <a:cxn ang="0">
                  <a:pos x="33" y="6"/>
                </a:cxn>
                <a:cxn ang="0">
                  <a:pos x="33" y="45"/>
                </a:cxn>
              </a:cxnLst>
              <a:rect l="0" t="0" r="r" b="b"/>
              <a:pathLst>
                <a:path w="105" h="88">
                  <a:moveTo>
                    <a:pt x="33" y="71"/>
                  </a:moveTo>
                  <a:cubicBezTo>
                    <a:pt x="33" y="78"/>
                    <a:pt x="36" y="81"/>
                    <a:pt x="44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11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3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7" y="2"/>
                    <a:pt x="13" y="2"/>
                    <a:pt x="18" y="1"/>
                  </a:cubicBezTo>
                  <a:cubicBezTo>
                    <a:pt x="26" y="1"/>
                    <a:pt x="35" y="0"/>
                    <a:pt x="40" y="0"/>
                  </a:cubicBezTo>
                  <a:cubicBezTo>
                    <a:pt x="60" y="0"/>
                    <a:pt x="71" y="3"/>
                    <a:pt x="78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7" y="43"/>
                    <a:pt x="64" y="47"/>
                  </a:cubicBezTo>
                  <a:cubicBezTo>
                    <a:pt x="73" y="54"/>
                    <a:pt x="78" y="65"/>
                    <a:pt x="88" y="74"/>
                  </a:cubicBezTo>
                  <a:cubicBezTo>
                    <a:pt x="93" y="80"/>
                    <a:pt x="97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1" y="88"/>
                    <a:pt x="97" y="88"/>
                  </a:cubicBezTo>
                  <a:cubicBezTo>
                    <a:pt x="80" y="88"/>
                    <a:pt x="73" y="85"/>
                    <a:pt x="67" y="79"/>
                  </a:cubicBezTo>
                  <a:cubicBezTo>
                    <a:pt x="60" y="72"/>
                    <a:pt x="52" y="58"/>
                    <a:pt x="44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71"/>
                  </a:lnTo>
                  <a:close/>
                  <a:moveTo>
                    <a:pt x="33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64" y="40"/>
                    <a:pt x="64" y="25"/>
                  </a:cubicBezTo>
                  <a:cubicBezTo>
                    <a:pt x="64" y="11"/>
                    <a:pt x="53" y="6"/>
                    <a:pt x="40" y="6"/>
                  </a:cubicBezTo>
                  <a:cubicBezTo>
                    <a:pt x="33" y="6"/>
                    <a:pt x="33" y="6"/>
                    <a:pt x="33" y="6"/>
                  </a:cubicBezTo>
                  <a:lnTo>
                    <a:pt x="3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8866792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4" y="71"/>
                </a:cxn>
                <a:cxn ang="0">
                  <a:pos x="34" y="81"/>
                </a:cxn>
                <a:cxn ang="0">
                  <a:pos x="36" y="81"/>
                </a:cxn>
                <a:cxn ang="0">
                  <a:pos x="36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9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8" y="81"/>
                </a:cxn>
                <a:cxn ang="0">
                  <a:pos x="98" y="86"/>
                </a:cxn>
                <a:cxn ang="0">
                  <a:pos x="54" y="86"/>
                </a:cxn>
                <a:cxn ang="0">
                  <a:pos x="54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9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2" y="48"/>
                </a:cxn>
                <a:cxn ang="0">
                  <a:pos x="56" y="48"/>
                </a:cxn>
                <a:cxn ang="0">
                  <a:pos x="43" y="16"/>
                </a:cxn>
              </a:cxnLst>
              <a:rect l="0" t="0" r="r" b="b"/>
              <a:pathLst>
                <a:path w="98" h="86">
                  <a:moveTo>
                    <a:pt x="29" y="55"/>
                  </a:moveTo>
                  <a:cubicBezTo>
                    <a:pt x="24" y="71"/>
                    <a:pt x="24" y="71"/>
                    <a:pt x="24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9" y="81"/>
                    <a:pt x="12" y="78"/>
                    <a:pt x="15" y="6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8" y="78"/>
                    <a:pt x="91" y="81"/>
                    <a:pt x="98" y="81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7" y="81"/>
                    <a:pt x="68" y="77"/>
                    <a:pt x="65" y="71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8983320" y="6509461"/>
              <a:ext cx="108205" cy="104624"/>
            </a:xfrm>
            <a:custGeom>
              <a:avLst/>
              <a:gdLst/>
              <a:ahLst/>
              <a:cxnLst>
                <a:cxn ang="0">
                  <a:pos x="54" y="71"/>
                </a:cxn>
                <a:cxn ang="0">
                  <a:pos x="66" y="81"/>
                </a:cxn>
                <a:cxn ang="0">
                  <a:pos x="70" y="81"/>
                </a:cxn>
                <a:cxn ang="0">
                  <a:pos x="70" y="86"/>
                </a:cxn>
                <a:cxn ang="0">
                  <a:pos x="21" y="86"/>
                </a:cxn>
                <a:cxn ang="0">
                  <a:pos x="21" y="81"/>
                </a:cxn>
                <a:cxn ang="0">
                  <a:pos x="25" y="81"/>
                </a:cxn>
                <a:cxn ang="0">
                  <a:pos x="36" y="71"/>
                </a:cxn>
                <a:cxn ang="0">
                  <a:pos x="36" y="9"/>
                </a:cxn>
                <a:cxn ang="0">
                  <a:pos x="20" y="9"/>
                </a:cxn>
                <a:cxn ang="0">
                  <a:pos x="5" y="25"/>
                </a:cxn>
                <a:cxn ang="0">
                  <a:pos x="0" y="25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88" y="0"/>
                </a:cxn>
                <a:cxn ang="0">
                  <a:pos x="91" y="25"/>
                </a:cxn>
                <a:cxn ang="0">
                  <a:pos x="85" y="25"/>
                </a:cxn>
                <a:cxn ang="0">
                  <a:pos x="70" y="9"/>
                </a:cxn>
                <a:cxn ang="0">
                  <a:pos x="54" y="9"/>
                </a:cxn>
                <a:cxn ang="0">
                  <a:pos x="54" y="71"/>
                </a:cxn>
              </a:cxnLst>
              <a:rect l="0" t="0" r="r" b="b"/>
              <a:pathLst>
                <a:path w="91" h="86">
                  <a:moveTo>
                    <a:pt x="54" y="71"/>
                  </a:moveTo>
                  <a:cubicBezTo>
                    <a:pt x="54" y="78"/>
                    <a:pt x="57" y="81"/>
                    <a:pt x="66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3" y="81"/>
                    <a:pt x="36" y="78"/>
                    <a:pt x="36" y="71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9"/>
                    <a:pt x="8" y="1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81" y="2"/>
                    <a:pt x="82" y="2"/>
                    <a:pt x="8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3" y="11"/>
                    <a:pt x="81" y="9"/>
                    <a:pt x="70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9103178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3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3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3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2" y="5"/>
                    <a:pt x="20" y="19"/>
                    <a:pt x="20" y="39"/>
                  </a:cubicBezTo>
                  <a:cubicBezTo>
                    <a:pt x="20" y="65"/>
                    <a:pt x="34" y="82"/>
                    <a:pt x="53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9231359" y="6509461"/>
              <a:ext cx="124852" cy="106339"/>
            </a:xfrm>
            <a:custGeom>
              <a:avLst/>
              <a:gdLst/>
              <a:ahLst/>
              <a:cxnLst>
                <a:cxn ang="0">
                  <a:pos x="32" y="71"/>
                </a:cxn>
                <a:cxn ang="0">
                  <a:pos x="43" y="81"/>
                </a:cxn>
                <a:cxn ang="0">
                  <a:pos x="47" y="81"/>
                </a:cxn>
                <a:cxn ang="0">
                  <a:pos x="47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7" y="1"/>
                </a:cxn>
                <a:cxn ang="0">
                  <a:pos x="40" y="0"/>
                </a:cxn>
                <a:cxn ang="0">
                  <a:pos x="77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7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6" y="88"/>
                </a:cxn>
                <a:cxn ang="0">
                  <a:pos x="66" y="79"/>
                </a:cxn>
                <a:cxn ang="0">
                  <a:pos x="43" y="51"/>
                </a:cxn>
                <a:cxn ang="0">
                  <a:pos x="32" y="51"/>
                </a:cxn>
                <a:cxn ang="0">
                  <a:pos x="32" y="71"/>
                </a:cxn>
                <a:cxn ang="0">
                  <a:pos x="32" y="45"/>
                </a:cxn>
                <a:cxn ang="0">
                  <a:pos x="38" y="45"/>
                </a:cxn>
                <a:cxn ang="0">
                  <a:pos x="63" y="25"/>
                </a:cxn>
                <a:cxn ang="0">
                  <a:pos x="39" y="6"/>
                </a:cxn>
                <a:cxn ang="0">
                  <a:pos x="32" y="6"/>
                </a:cxn>
                <a:cxn ang="0">
                  <a:pos x="32" y="45"/>
                </a:cxn>
              </a:cxnLst>
              <a:rect l="0" t="0" r="r" b="b"/>
              <a:pathLst>
                <a:path w="105" h="88">
                  <a:moveTo>
                    <a:pt x="32" y="71"/>
                  </a:moveTo>
                  <a:cubicBezTo>
                    <a:pt x="32" y="78"/>
                    <a:pt x="35" y="81"/>
                    <a:pt x="43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0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2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12" y="2"/>
                    <a:pt x="17" y="1"/>
                  </a:cubicBezTo>
                  <a:cubicBezTo>
                    <a:pt x="25" y="1"/>
                    <a:pt x="35" y="0"/>
                    <a:pt x="40" y="0"/>
                  </a:cubicBezTo>
                  <a:cubicBezTo>
                    <a:pt x="59" y="0"/>
                    <a:pt x="70" y="3"/>
                    <a:pt x="77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6" y="43"/>
                    <a:pt x="64" y="47"/>
                  </a:cubicBezTo>
                  <a:cubicBezTo>
                    <a:pt x="72" y="54"/>
                    <a:pt x="77" y="65"/>
                    <a:pt x="87" y="74"/>
                  </a:cubicBezTo>
                  <a:cubicBezTo>
                    <a:pt x="92" y="80"/>
                    <a:pt x="96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0" y="88"/>
                    <a:pt x="96" y="88"/>
                  </a:cubicBezTo>
                  <a:cubicBezTo>
                    <a:pt x="80" y="88"/>
                    <a:pt x="73" y="85"/>
                    <a:pt x="66" y="79"/>
                  </a:cubicBezTo>
                  <a:cubicBezTo>
                    <a:pt x="59" y="72"/>
                    <a:pt x="52" y="58"/>
                    <a:pt x="43" y="51"/>
                  </a:cubicBezTo>
                  <a:cubicBezTo>
                    <a:pt x="32" y="51"/>
                    <a:pt x="32" y="51"/>
                    <a:pt x="32" y="51"/>
                  </a:cubicBezTo>
                  <a:lnTo>
                    <a:pt x="32" y="71"/>
                  </a:lnTo>
                  <a:close/>
                  <a:moveTo>
                    <a:pt x="32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4" y="45"/>
                    <a:pt x="63" y="40"/>
                    <a:pt x="63" y="25"/>
                  </a:cubicBezTo>
                  <a:cubicBezTo>
                    <a:pt x="63" y="11"/>
                    <a:pt x="52" y="6"/>
                    <a:pt x="39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9346223" y="6511176"/>
              <a:ext cx="118193" cy="102909"/>
            </a:xfrm>
            <a:custGeom>
              <a:avLst/>
              <a:gdLst/>
              <a:ahLst/>
              <a:cxnLst>
                <a:cxn ang="0">
                  <a:pos x="62" y="69"/>
                </a:cxn>
                <a:cxn ang="0">
                  <a:pos x="73" y="79"/>
                </a:cxn>
                <a:cxn ang="0">
                  <a:pos x="75" y="79"/>
                </a:cxn>
                <a:cxn ang="0">
                  <a:pos x="75" y="84"/>
                </a:cxn>
                <a:cxn ang="0">
                  <a:pos x="29" y="84"/>
                </a:cxn>
                <a:cxn ang="0">
                  <a:pos x="29" y="79"/>
                </a:cxn>
                <a:cxn ang="0">
                  <a:pos x="33" y="79"/>
                </a:cxn>
                <a:cxn ang="0">
                  <a:pos x="43" y="69"/>
                </a:cxn>
                <a:cxn ang="0">
                  <a:pos x="43" y="51"/>
                </a:cxn>
                <a:cxn ang="0">
                  <a:pos x="14" y="1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5" y="0"/>
                </a:cxn>
                <a:cxn ang="0">
                  <a:pos x="45" y="5"/>
                </a:cxn>
                <a:cxn ang="0">
                  <a:pos x="43" y="5"/>
                </a:cxn>
                <a:cxn ang="0">
                  <a:pos x="37" y="12"/>
                </a:cxn>
                <a:cxn ang="0">
                  <a:pos x="59" y="41"/>
                </a:cxn>
                <a:cxn ang="0">
                  <a:pos x="74" y="16"/>
                </a:cxn>
                <a:cxn ang="0">
                  <a:pos x="69" y="5"/>
                </a:cxn>
                <a:cxn ang="0">
                  <a:pos x="68" y="5"/>
                </a:cxn>
                <a:cxn ang="0">
                  <a:pos x="68" y="0"/>
                </a:cxn>
                <a:cxn ang="0">
                  <a:pos x="100" y="0"/>
                </a:cxn>
                <a:cxn ang="0">
                  <a:pos x="100" y="5"/>
                </a:cxn>
                <a:cxn ang="0">
                  <a:pos x="85" y="15"/>
                </a:cxn>
                <a:cxn ang="0">
                  <a:pos x="62" y="51"/>
                </a:cxn>
                <a:cxn ang="0">
                  <a:pos x="62" y="69"/>
                </a:cxn>
              </a:cxnLst>
              <a:rect l="0" t="0" r="r" b="b"/>
              <a:pathLst>
                <a:path w="100" h="84">
                  <a:moveTo>
                    <a:pt x="62" y="69"/>
                  </a:moveTo>
                  <a:cubicBezTo>
                    <a:pt x="62" y="76"/>
                    <a:pt x="64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1" y="79"/>
                    <a:pt x="43" y="75"/>
                    <a:pt x="43" y="69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8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5"/>
                    <a:pt x="34" y="9"/>
                    <a:pt x="37" y="1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8" y="11"/>
                    <a:pt x="79" y="5"/>
                    <a:pt x="69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2" y="6"/>
                    <a:pt x="90" y="7"/>
                    <a:pt x="85" y="15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7430163" y="6668969"/>
              <a:ext cx="89893" cy="65176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4" y="11"/>
                </a:cxn>
                <a:cxn ang="0">
                  <a:pos x="12" y="42"/>
                </a:cxn>
                <a:cxn ang="0">
                  <a:pos x="19" y="50"/>
                </a:cxn>
                <a:cxn ang="0">
                  <a:pos x="19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7" y="41"/>
                </a:cxn>
                <a:cxn ang="0">
                  <a:pos x="9" y="10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22" y="0"/>
                </a:cxn>
                <a:cxn ang="0">
                  <a:pos x="38" y="36"/>
                </a:cxn>
                <a:cxn ang="0">
                  <a:pos x="54" y="0"/>
                </a:cxn>
                <a:cxn ang="0">
                  <a:pos x="73" y="0"/>
                </a:cxn>
                <a:cxn ang="0">
                  <a:pos x="73" y="3"/>
                </a:cxn>
                <a:cxn ang="0">
                  <a:pos x="67" y="10"/>
                </a:cxn>
                <a:cxn ang="0">
                  <a:pos x="69" y="42"/>
                </a:cxn>
                <a:cxn ang="0">
                  <a:pos x="76" y="50"/>
                </a:cxn>
                <a:cxn ang="0">
                  <a:pos x="76" y="54"/>
                </a:cxn>
                <a:cxn ang="0">
                  <a:pos x="49" y="54"/>
                </a:cxn>
                <a:cxn ang="0">
                  <a:pos x="49" y="50"/>
                </a:cxn>
                <a:cxn ang="0">
                  <a:pos x="51" y="50"/>
                </a:cxn>
                <a:cxn ang="0">
                  <a:pos x="57" y="45"/>
                </a:cxn>
                <a:cxn ang="0">
                  <a:pos x="57" y="41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36" y="54"/>
                </a:cxn>
                <a:cxn ang="0">
                  <a:pos x="34" y="54"/>
                </a:cxn>
                <a:cxn ang="0">
                  <a:pos x="14" y="11"/>
                </a:cxn>
              </a:cxnLst>
              <a:rect l="0" t="0" r="r" b="b"/>
              <a:pathLst>
                <a:path w="76" h="5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7"/>
                    <a:pt x="12" y="50"/>
                    <a:pt x="19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0"/>
                    <a:pt x="7" y="48"/>
                    <a:pt x="7" y="4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"/>
                    <a:pt x="9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7" y="4"/>
                    <a:pt x="66" y="4"/>
                    <a:pt x="67" y="10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9"/>
                    <a:pt x="69" y="50"/>
                    <a:pt x="76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4" y="50"/>
                    <a:pt x="57" y="50"/>
                    <a:pt x="57" y="45"/>
                  </a:cubicBezTo>
                  <a:cubicBezTo>
                    <a:pt x="57" y="43"/>
                    <a:pt x="57" y="42"/>
                    <a:pt x="57" y="4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 noEditPoints="1"/>
            </p:cNvSpPr>
            <p:nvPr userDrawn="1"/>
          </p:nvSpPr>
          <p:spPr bwMode="auto">
            <a:xfrm>
              <a:off x="7526715" y="6682691"/>
              <a:ext cx="56600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589973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7633255" y="6682691"/>
              <a:ext cx="36623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9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9" y="25"/>
                    <a:pt x="30" y="27"/>
                    <a:pt x="30" y="30"/>
                  </a:cubicBezTo>
                  <a:cubicBezTo>
                    <a:pt x="30" y="37"/>
                    <a:pt x="24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7674872" y="6682691"/>
              <a:ext cx="54935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7733137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8" y="42"/>
                </a:cxn>
                <a:cxn ang="0">
                  <a:pos x="35" y="4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7" y="3"/>
                </a:cxn>
                <a:cxn ang="0">
                  <a:pos x="38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39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1" y="33"/>
                    <a:pt x="40" y="38"/>
                    <a:pt x="38" y="42"/>
                  </a:cubicBezTo>
                  <a:cubicBezTo>
                    <a:pt x="37" y="41"/>
                    <a:pt x="36" y="41"/>
                    <a:pt x="35" y="41"/>
                  </a:cubicBezTo>
                  <a:cubicBezTo>
                    <a:pt x="32" y="41"/>
                    <a:pt x="28" y="42"/>
                    <a:pt x="23" y="42"/>
                  </a:cubicBezTo>
                  <a:cubicBezTo>
                    <a:pt x="10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1" y="0"/>
                    <a:pt x="36" y="3"/>
                    <a:pt x="37" y="3"/>
                  </a:cubicBezTo>
                  <a:cubicBezTo>
                    <a:pt x="38" y="3"/>
                    <a:pt x="38" y="3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7"/>
                    <a:pt x="31" y="4"/>
                    <a:pt x="25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39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7788071" y="6684406"/>
              <a:ext cx="59929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1" y="41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5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5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1" y="38"/>
                    <a:pt x="31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854659" y="6684406"/>
              <a:ext cx="58264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6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49" h="41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6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7919582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959535" y="6684406"/>
              <a:ext cx="46611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8012805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3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3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8071069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8130998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8" y="5"/>
                    <a:pt x="8" y="8"/>
                  </a:cubicBezTo>
                  <a:cubicBezTo>
                    <a:pt x="8" y="14"/>
                    <a:pt x="18" y="15"/>
                    <a:pt x="26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6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8197586" y="6668969"/>
              <a:ext cx="31629" cy="65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26" y="3"/>
                </a:cxn>
                <a:cxn ang="0">
                  <a:pos x="19" y="10"/>
                </a:cxn>
                <a:cxn ang="0">
                  <a:pos x="19" y="44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7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1" y="50"/>
                </a:cxn>
                <a:cxn ang="0">
                  <a:pos x="7" y="44"/>
                </a:cxn>
                <a:cxn ang="0">
                  <a:pos x="7" y="1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1" y="3"/>
                    <a:pt x="19" y="5"/>
                    <a:pt x="19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8"/>
                    <a:pt x="21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6" y="50"/>
                    <a:pt x="7" y="48"/>
                    <a:pt x="7" y="4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5"/>
                    <a:pt x="6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8237538" y="6684406"/>
              <a:ext cx="58264" cy="49739"/>
            </a:xfrm>
            <a:custGeom>
              <a:avLst/>
              <a:gdLst/>
              <a:ahLst/>
              <a:cxnLst>
                <a:cxn ang="0">
                  <a:pos x="9" y="33"/>
                </a:cxn>
                <a:cxn ang="0">
                  <a:pos x="15" y="38"/>
                </a:cxn>
                <a:cxn ang="0">
                  <a:pos x="1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34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39" y="28"/>
                </a:cxn>
                <a:cxn ang="0">
                  <a:pos x="39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6"/>
                </a:cxn>
                <a:cxn ang="0">
                  <a:pos x="43" y="41"/>
                </a:cxn>
                <a:cxn ang="0">
                  <a:pos x="40" y="41"/>
                </a:cxn>
                <a:cxn ang="0">
                  <a:pos x="9" y="8"/>
                </a:cxn>
                <a:cxn ang="0">
                  <a:pos x="9" y="33"/>
                </a:cxn>
              </a:cxnLst>
              <a:rect l="0" t="0" r="r" b="b"/>
              <a:pathLst>
                <a:path w="49" h="41">
                  <a:moveTo>
                    <a:pt x="9" y="33"/>
                  </a:moveTo>
                  <a:cubicBezTo>
                    <a:pt x="9" y="37"/>
                    <a:pt x="10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5" y="37"/>
                    <a:pt x="5" y="3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3" y="4"/>
                    <a:pt x="43" y="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8304126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8" y="25"/>
                    <a:pt x="30" y="27"/>
                    <a:pt x="30" y="30"/>
                  </a:cubicBezTo>
                  <a:cubicBezTo>
                    <a:pt x="30" y="37"/>
                    <a:pt x="23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8345743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404008" y="6684406"/>
              <a:ext cx="24970" cy="497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1" h="4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6"/>
                    <a:pt x="6" y="3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433972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490571" y="6684406"/>
              <a:ext cx="59929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7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50" h="41">
                  <a:moveTo>
                    <a:pt x="3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7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8555494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8612094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6" y="4"/>
                </a:cxn>
                <a:cxn ang="0">
                  <a:pos x="16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4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6" y="22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2" y="17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6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8691999" y="6682691"/>
              <a:ext cx="54935" cy="5145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7" h="42">
                  <a:moveTo>
                    <a:pt x="24" y="0"/>
                  </a:moveTo>
                  <a:cubicBezTo>
                    <a:pt x="38" y="0"/>
                    <a:pt x="47" y="9"/>
                    <a:pt x="47" y="21"/>
                  </a:cubicBezTo>
                  <a:cubicBezTo>
                    <a:pt x="47" y="32"/>
                    <a:pt x="39" y="42"/>
                    <a:pt x="23" y="42"/>
                  </a:cubicBezTo>
                  <a:cubicBezTo>
                    <a:pt x="8" y="42"/>
                    <a:pt x="0" y="33"/>
                    <a:pt x="0" y="22"/>
                  </a:cubicBezTo>
                  <a:cubicBezTo>
                    <a:pt x="0" y="9"/>
                    <a:pt x="10" y="0"/>
                    <a:pt x="24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5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8755258" y="6684406"/>
              <a:ext cx="38288" cy="49739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22" y="18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1" y="27"/>
                </a:cxn>
                <a:cxn ang="0">
                  <a:pos x="28" y="27"/>
                </a:cxn>
                <a:cxn ang="0">
                  <a:pos x="24" y="22"/>
                </a:cxn>
                <a:cxn ang="0">
                  <a:pos x="13" y="22"/>
                </a:cxn>
                <a:cxn ang="0">
                  <a:pos x="13" y="32"/>
                </a:cxn>
                <a:cxn ang="0">
                  <a:pos x="18" y="38"/>
                </a:cxn>
                <a:cxn ang="0">
                  <a:pos x="19" y="38"/>
                </a:cxn>
                <a:cxn ang="0">
                  <a:pos x="1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5" y="34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9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13" y="18"/>
                </a:cxn>
              </a:cxnLst>
              <a:rect l="0" t="0" r="r" b="b"/>
              <a:pathLst>
                <a:path w="32" h="41">
                  <a:moveTo>
                    <a:pt x="13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7" y="18"/>
                    <a:pt x="28" y="17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3"/>
                    <a:pt x="27" y="22"/>
                    <a:pt x="2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7"/>
                    <a:pt x="14" y="38"/>
                    <a:pt x="1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8"/>
                    <a:pt x="5" y="37"/>
                    <a:pt x="5" y="3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29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8825175" y="6667254"/>
              <a:ext cx="69917" cy="66891"/>
            </a:xfrm>
            <a:custGeom>
              <a:avLst/>
              <a:gdLst/>
              <a:ahLst/>
              <a:cxnLst>
                <a:cxn ang="0">
                  <a:pos x="35" y="45"/>
                </a:cxn>
                <a:cxn ang="0">
                  <a:pos x="43" y="51"/>
                </a:cxn>
                <a:cxn ang="0">
                  <a:pos x="45" y="51"/>
                </a:cxn>
                <a:cxn ang="0">
                  <a:pos x="45" y="55"/>
                </a:cxn>
                <a:cxn ang="0">
                  <a:pos x="14" y="55"/>
                </a:cxn>
                <a:cxn ang="0">
                  <a:pos x="14" y="51"/>
                </a:cxn>
                <a:cxn ang="0">
                  <a:pos x="17" y="51"/>
                </a:cxn>
                <a:cxn ang="0">
                  <a:pos x="23" y="45"/>
                </a:cxn>
                <a:cxn ang="0">
                  <a:pos x="23" y="6"/>
                </a:cxn>
                <a:cxn ang="0">
                  <a:pos x="13" y="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9" y="1"/>
                </a:cxn>
                <a:cxn ang="0">
                  <a:pos x="50" y="1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8" y="16"/>
                </a:cxn>
                <a:cxn ang="0">
                  <a:pos x="55" y="16"/>
                </a:cxn>
                <a:cxn ang="0">
                  <a:pos x="45" y="6"/>
                </a:cxn>
                <a:cxn ang="0">
                  <a:pos x="35" y="6"/>
                </a:cxn>
                <a:cxn ang="0">
                  <a:pos x="35" y="45"/>
                </a:cxn>
              </a:cxnLst>
              <a:rect l="0" t="0" r="r" b="b"/>
              <a:pathLst>
                <a:path w="58" h="55">
                  <a:moveTo>
                    <a:pt x="35" y="45"/>
                  </a:moveTo>
                  <a:cubicBezTo>
                    <a:pt x="35" y="49"/>
                    <a:pt x="37" y="51"/>
                    <a:pt x="43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2" y="51"/>
                    <a:pt x="23" y="49"/>
                    <a:pt x="23" y="4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7" y="6"/>
                    <a:pt x="6" y="7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1"/>
                    <a:pt x="53" y="1"/>
                    <a:pt x="5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3" y="7"/>
                    <a:pt x="52" y="6"/>
                    <a:pt x="45" y="6"/>
                  </a:cubicBezTo>
                  <a:cubicBezTo>
                    <a:pt x="35" y="6"/>
                    <a:pt x="35" y="6"/>
                    <a:pt x="35" y="6"/>
                  </a:cubicBezTo>
                  <a:lnTo>
                    <a:pt x="35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8900086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8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6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8955021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9" y="42"/>
                </a:cxn>
                <a:cxn ang="0">
                  <a:pos x="35" y="4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9" y="14"/>
                </a:cxn>
                <a:cxn ang="0">
                  <a:pos x="26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40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2" y="33"/>
                    <a:pt x="40" y="38"/>
                    <a:pt x="39" y="42"/>
                  </a:cubicBezTo>
                  <a:cubicBezTo>
                    <a:pt x="38" y="41"/>
                    <a:pt x="37" y="41"/>
                    <a:pt x="35" y="41"/>
                  </a:cubicBezTo>
                  <a:cubicBezTo>
                    <a:pt x="32" y="41"/>
                    <a:pt x="29" y="42"/>
                    <a:pt x="24" y="42"/>
                  </a:cubicBezTo>
                  <a:cubicBezTo>
                    <a:pt x="11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2" y="0"/>
                    <a:pt x="36" y="3"/>
                    <a:pt x="38" y="3"/>
                  </a:cubicBezTo>
                  <a:cubicBezTo>
                    <a:pt x="38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6" y="7"/>
                    <a:pt x="32" y="4"/>
                    <a:pt x="26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40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9011620" y="6684406"/>
              <a:ext cx="61594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19" y="38"/>
                </a:cxn>
                <a:cxn ang="0">
                  <a:pos x="20" y="38"/>
                </a:cxn>
                <a:cxn ang="0">
                  <a:pos x="20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0" y="41"/>
                </a:cxn>
                <a:cxn ang="0">
                  <a:pos x="30" y="38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4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4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9078208" y="6684406"/>
              <a:ext cx="59929" cy="49739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6" y="38"/>
                </a:cxn>
                <a:cxn ang="0">
                  <a:pos x="16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4" y="6"/>
                </a:cxn>
                <a:cxn ang="0">
                  <a:pos x="44" y="41"/>
                </a:cxn>
                <a:cxn ang="0">
                  <a:pos x="41" y="41"/>
                </a:cxn>
                <a:cxn ang="0">
                  <a:pos x="10" y="8"/>
                </a:cxn>
                <a:cxn ang="0">
                  <a:pos x="10" y="33"/>
                </a:cxn>
              </a:cxnLst>
              <a:rect l="0" t="0" r="r" b="b"/>
              <a:pathLst>
                <a:path w="50" h="41">
                  <a:moveTo>
                    <a:pt x="10" y="33"/>
                  </a:moveTo>
                  <a:cubicBezTo>
                    <a:pt x="10" y="37"/>
                    <a:pt x="11" y="38"/>
                    <a:pt x="16" y="3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9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4" y="4"/>
                    <a:pt x="44" y="6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/>
            <p:cNvSpPr>
              <a:spLocks noEditPoints="1"/>
            </p:cNvSpPr>
            <p:nvPr userDrawn="1"/>
          </p:nvSpPr>
          <p:spPr bwMode="auto">
            <a:xfrm>
              <a:off x="91447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8" y="0"/>
                    <a:pt x="48" y="9"/>
                    <a:pt x="48" y="21"/>
                  </a:cubicBezTo>
                  <a:cubicBezTo>
                    <a:pt x="48" y="32"/>
                    <a:pt x="39" y="42"/>
                    <a:pt x="23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0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9206389" y="6684406"/>
              <a:ext cx="46611" cy="49739"/>
            </a:xfrm>
            <a:custGeom>
              <a:avLst/>
              <a:gdLst/>
              <a:ahLst/>
              <a:cxnLst>
                <a:cxn ang="0">
                  <a:pos x="3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7" y="33"/>
                </a:cxn>
                <a:cxn ang="0">
                  <a:pos x="7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6" y="7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27" y="37"/>
                </a:cxn>
                <a:cxn ang="0">
                  <a:pos x="37" y="29"/>
                </a:cxn>
                <a:cxn ang="0">
                  <a:pos x="40" y="29"/>
                </a:cxn>
                <a:cxn ang="0">
                  <a:pos x="35" y="41"/>
                </a:cxn>
              </a:cxnLst>
              <a:rect l="0" t="0" r="r" b="b"/>
              <a:pathLst>
                <a:path w="40" h="41">
                  <a:moveTo>
                    <a:pt x="3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38"/>
                    <a:pt x="7" y="37"/>
                    <a:pt x="7" y="3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37"/>
                    <a:pt x="33" y="35"/>
                    <a:pt x="37" y="29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92579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9" y="23"/>
                </a:cxn>
                <a:cxn ang="0">
                  <a:pos x="24" y="3"/>
                </a:cxn>
                <a:cxn ang="0">
                  <a:pos x="10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9" y="0"/>
                    <a:pt x="48" y="9"/>
                    <a:pt x="48" y="21"/>
                  </a:cubicBezTo>
                  <a:cubicBezTo>
                    <a:pt x="48" y="32"/>
                    <a:pt x="39" y="42"/>
                    <a:pt x="24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9" y="32"/>
                    <a:pt x="39" y="23"/>
                  </a:cubicBezTo>
                  <a:cubicBezTo>
                    <a:pt x="39" y="13"/>
                    <a:pt x="33" y="3"/>
                    <a:pt x="24" y="3"/>
                  </a:cubicBezTo>
                  <a:cubicBezTo>
                    <a:pt x="15" y="3"/>
                    <a:pt x="10" y="9"/>
                    <a:pt x="10" y="19"/>
                  </a:cubicBezTo>
                  <a:cubicBezTo>
                    <a:pt x="10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/>
            <p:cNvSpPr>
              <a:spLocks/>
            </p:cNvSpPr>
            <p:nvPr userDrawn="1"/>
          </p:nvSpPr>
          <p:spPr bwMode="auto">
            <a:xfrm>
              <a:off x="9324582" y="6682691"/>
              <a:ext cx="53270" cy="51454"/>
            </a:xfrm>
            <a:custGeom>
              <a:avLst/>
              <a:gdLst/>
              <a:ahLst/>
              <a:cxnLst>
                <a:cxn ang="0">
                  <a:pos x="45" y="25"/>
                </a:cxn>
                <a:cxn ang="0">
                  <a:pos x="41" y="29"/>
                </a:cxn>
                <a:cxn ang="0">
                  <a:pos x="41" y="38"/>
                </a:cxn>
                <a:cxn ang="0">
                  <a:pos x="24" y="42"/>
                </a:cxn>
                <a:cxn ang="0">
                  <a:pos x="0" y="21"/>
                </a:cxn>
                <a:cxn ang="0">
                  <a:pos x="23" y="0"/>
                </a:cxn>
                <a:cxn ang="0">
                  <a:pos x="37" y="3"/>
                </a:cxn>
                <a:cxn ang="0">
                  <a:pos x="39" y="2"/>
                </a:cxn>
                <a:cxn ang="0">
                  <a:pos x="41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3"/>
                </a:cxn>
                <a:cxn ang="0">
                  <a:pos x="9" y="21"/>
                </a:cxn>
                <a:cxn ang="0">
                  <a:pos x="25" y="39"/>
                </a:cxn>
                <a:cxn ang="0">
                  <a:pos x="32" y="38"/>
                </a:cxn>
                <a:cxn ang="0">
                  <a:pos x="32" y="29"/>
                </a:cxn>
                <a:cxn ang="0">
                  <a:pos x="24" y="25"/>
                </a:cxn>
                <a:cxn ang="0">
                  <a:pos x="24" y="22"/>
                </a:cxn>
                <a:cxn ang="0">
                  <a:pos x="45" y="22"/>
                </a:cxn>
                <a:cxn ang="0">
                  <a:pos x="45" y="25"/>
                </a:cxn>
              </a:cxnLst>
              <a:rect l="0" t="0" r="r" b="b"/>
              <a:pathLst>
                <a:path w="45" h="42">
                  <a:moveTo>
                    <a:pt x="45" y="25"/>
                  </a:moveTo>
                  <a:cubicBezTo>
                    <a:pt x="42" y="25"/>
                    <a:pt x="41" y="26"/>
                    <a:pt x="41" y="2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40"/>
                    <a:pt x="30" y="42"/>
                    <a:pt x="24" y="42"/>
                  </a:cubicBezTo>
                  <a:cubicBezTo>
                    <a:pt x="8" y="42"/>
                    <a:pt x="0" y="33"/>
                    <a:pt x="0" y="21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0" y="0"/>
                    <a:pt x="35" y="3"/>
                    <a:pt x="37" y="3"/>
                  </a:cubicBezTo>
                  <a:cubicBezTo>
                    <a:pt x="38" y="3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7"/>
                    <a:pt x="32" y="3"/>
                    <a:pt x="25" y="3"/>
                  </a:cubicBezTo>
                  <a:cubicBezTo>
                    <a:pt x="16" y="3"/>
                    <a:pt x="9" y="10"/>
                    <a:pt x="9" y="21"/>
                  </a:cubicBezTo>
                  <a:cubicBezTo>
                    <a:pt x="9" y="31"/>
                    <a:pt x="16" y="39"/>
                    <a:pt x="25" y="39"/>
                  </a:cubicBezTo>
                  <a:cubicBezTo>
                    <a:pt x="28" y="39"/>
                    <a:pt x="30" y="39"/>
                    <a:pt x="32" y="3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1" y="25"/>
                    <a:pt x="24" y="2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45" y="22"/>
                    <a:pt x="45" y="22"/>
                    <a:pt x="45" y="22"/>
                  </a:cubicBezTo>
                  <a:lnTo>
                    <a:pt x="45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9381182" y="6684406"/>
              <a:ext cx="58264" cy="49739"/>
            </a:xfrm>
            <a:custGeom>
              <a:avLst/>
              <a:gdLst/>
              <a:ahLst/>
              <a:cxnLst>
                <a:cxn ang="0">
                  <a:pos x="30" y="33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6" y="41"/>
                </a:cxn>
                <a:cxn ang="0">
                  <a:pos x="14" y="41"/>
                </a:cxn>
                <a:cxn ang="0">
                  <a:pos x="14" y="38"/>
                </a:cxn>
                <a:cxn ang="0">
                  <a:pos x="16" y="38"/>
                </a:cxn>
                <a:cxn ang="0">
                  <a:pos x="21" y="33"/>
                </a:cxn>
                <a:cxn ang="0">
                  <a:pos x="21" y="24"/>
                </a:cxn>
                <a:cxn ang="0">
                  <a:pos x="7" y="6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28" y="20"/>
                </a:cxn>
                <a:cxn ang="0">
                  <a:pos x="36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41" y="7"/>
                </a:cxn>
                <a:cxn ang="0">
                  <a:pos x="30" y="24"/>
                </a:cxn>
                <a:cxn ang="0">
                  <a:pos x="30" y="33"/>
                </a:cxn>
              </a:cxnLst>
              <a:rect l="0" t="0" r="r" b="b"/>
              <a:pathLst>
                <a:path w="48" h="41">
                  <a:moveTo>
                    <a:pt x="30" y="33"/>
                  </a:moveTo>
                  <a:cubicBezTo>
                    <a:pt x="30" y="36"/>
                    <a:pt x="31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20" y="38"/>
                    <a:pt x="21" y="36"/>
                    <a:pt x="21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8" y="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5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3"/>
                    <a:pt x="43" y="4"/>
                    <a:pt x="41" y="7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26571" y="290822"/>
            <a:ext cx="7796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757363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6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55625" y="442913"/>
            <a:ext cx="536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650875" y="509588"/>
            <a:ext cx="358775" cy="428625"/>
          </a:xfrm>
          <a:custGeom>
            <a:avLst/>
            <a:gdLst/>
            <a:ahLst/>
            <a:cxnLst>
              <a:cxn ang="0">
                <a:pos x="46" y="20"/>
              </a:cxn>
              <a:cxn ang="0">
                <a:pos x="29" y="35"/>
              </a:cxn>
              <a:cxn ang="0">
                <a:pos x="84" y="93"/>
              </a:cxn>
              <a:cxn ang="0">
                <a:pos x="66" y="105"/>
              </a:cxn>
              <a:cxn ang="0">
                <a:pos x="23" y="27"/>
              </a:cxn>
              <a:cxn ang="0">
                <a:pos x="90" y="31"/>
              </a:cxn>
              <a:cxn ang="0">
                <a:pos x="44" y="107"/>
              </a:cxn>
              <a:cxn ang="0">
                <a:pos x="40" y="78"/>
              </a:cxn>
              <a:cxn ang="0">
                <a:pos x="85" y="33"/>
              </a:cxn>
              <a:cxn ang="0">
                <a:pos x="69" y="19"/>
              </a:cxn>
              <a:cxn ang="0">
                <a:pos x="29" y="104"/>
              </a:cxn>
              <a:cxn ang="0">
                <a:pos x="86" y="56"/>
              </a:cxn>
              <a:cxn ang="0">
                <a:pos x="46" y="20"/>
              </a:cxn>
            </a:cxnLst>
            <a:rect l="0" t="0" r="r" b="b"/>
            <a:pathLst>
              <a:path w="112" h="134">
                <a:moveTo>
                  <a:pt x="46" y="20"/>
                </a:moveTo>
                <a:cubicBezTo>
                  <a:pt x="23" y="7"/>
                  <a:pt x="6" y="9"/>
                  <a:pt x="29" y="35"/>
                </a:cubicBezTo>
                <a:cubicBezTo>
                  <a:pt x="41" y="48"/>
                  <a:pt x="75" y="78"/>
                  <a:pt x="84" y="93"/>
                </a:cubicBezTo>
                <a:cubicBezTo>
                  <a:pt x="102" y="118"/>
                  <a:pt x="90" y="120"/>
                  <a:pt x="66" y="105"/>
                </a:cubicBezTo>
                <a:cubicBezTo>
                  <a:pt x="42" y="89"/>
                  <a:pt x="6" y="56"/>
                  <a:pt x="23" y="27"/>
                </a:cubicBezTo>
                <a:cubicBezTo>
                  <a:pt x="40" y="0"/>
                  <a:pt x="83" y="11"/>
                  <a:pt x="90" y="31"/>
                </a:cubicBezTo>
                <a:cubicBezTo>
                  <a:pt x="100" y="58"/>
                  <a:pt x="83" y="84"/>
                  <a:pt x="44" y="107"/>
                </a:cubicBezTo>
                <a:cubicBezTo>
                  <a:pt x="13" y="125"/>
                  <a:pt x="10" y="110"/>
                  <a:pt x="40" y="78"/>
                </a:cubicBezTo>
                <a:cubicBezTo>
                  <a:pt x="71" y="45"/>
                  <a:pt x="78" y="40"/>
                  <a:pt x="85" y="33"/>
                </a:cubicBezTo>
                <a:cubicBezTo>
                  <a:pt x="101" y="14"/>
                  <a:pt x="91" y="5"/>
                  <a:pt x="69" y="19"/>
                </a:cubicBezTo>
                <a:cubicBezTo>
                  <a:pt x="39" y="37"/>
                  <a:pt x="0" y="74"/>
                  <a:pt x="29" y="104"/>
                </a:cubicBezTo>
                <a:cubicBezTo>
                  <a:pt x="59" y="134"/>
                  <a:pt x="112" y="102"/>
                  <a:pt x="86" y="56"/>
                </a:cubicBezTo>
                <a:cubicBezTo>
                  <a:pt x="73" y="34"/>
                  <a:pt x="44" y="19"/>
                  <a:pt x="46" y="20"/>
                </a:cubicBezTo>
                <a:close/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58800" y="446088"/>
            <a:ext cx="434975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0"/>
              </a:cxn>
              <a:cxn ang="0">
                <a:pos x="58" y="34"/>
              </a:cxn>
              <a:cxn ang="0">
                <a:pos x="58" y="300"/>
              </a:cxn>
              <a:cxn ang="0">
                <a:pos x="233" y="300"/>
              </a:cxn>
              <a:cxn ang="0">
                <a:pos x="274" y="270"/>
              </a:cxn>
              <a:cxn ang="0">
                <a:pos x="239" y="334"/>
              </a:cxn>
              <a:cxn ang="0">
                <a:pos x="0" y="334"/>
              </a:cxn>
              <a:cxn ang="0">
                <a:pos x="20" y="300"/>
              </a:cxn>
              <a:cxn ang="0">
                <a:pos x="20" y="34"/>
              </a:cxn>
              <a:cxn ang="0">
                <a:pos x="0" y="0"/>
              </a:cxn>
            </a:cxnLst>
            <a:rect l="0" t="0" r="r" b="b"/>
            <a:pathLst>
              <a:path w="274" h="334">
                <a:moveTo>
                  <a:pt x="0" y="0"/>
                </a:moveTo>
                <a:lnTo>
                  <a:pt x="80" y="0"/>
                </a:lnTo>
                <a:lnTo>
                  <a:pt x="58" y="34"/>
                </a:lnTo>
                <a:lnTo>
                  <a:pt x="58" y="300"/>
                </a:lnTo>
                <a:lnTo>
                  <a:pt x="233" y="300"/>
                </a:lnTo>
                <a:lnTo>
                  <a:pt x="274" y="270"/>
                </a:lnTo>
                <a:lnTo>
                  <a:pt x="239" y="334"/>
                </a:lnTo>
                <a:lnTo>
                  <a:pt x="0" y="334"/>
                </a:lnTo>
                <a:lnTo>
                  <a:pt x="20" y="300"/>
                </a:lnTo>
                <a:lnTo>
                  <a:pt x="20" y="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60400" y="449263"/>
            <a:ext cx="431800" cy="530225"/>
          </a:xfrm>
          <a:custGeom>
            <a:avLst/>
            <a:gdLst/>
            <a:ahLst/>
            <a:cxnLst>
              <a:cxn ang="0">
                <a:pos x="272" y="334"/>
              </a:cxn>
              <a:cxn ang="0">
                <a:pos x="191" y="334"/>
              </a:cxn>
              <a:cxn ang="0">
                <a:pos x="214" y="300"/>
              </a:cxn>
              <a:cxn ang="0">
                <a:pos x="214" y="34"/>
              </a:cxn>
              <a:cxn ang="0">
                <a:pos x="41" y="34"/>
              </a:cxn>
              <a:cxn ang="0">
                <a:pos x="0" y="64"/>
              </a:cxn>
              <a:cxn ang="0">
                <a:pos x="34" y="0"/>
              </a:cxn>
              <a:cxn ang="0">
                <a:pos x="272" y="0"/>
              </a:cxn>
              <a:cxn ang="0">
                <a:pos x="252" y="34"/>
              </a:cxn>
              <a:cxn ang="0">
                <a:pos x="252" y="300"/>
              </a:cxn>
              <a:cxn ang="0">
                <a:pos x="272" y="334"/>
              </a:cxn>
            </a:cxnLst>
            <a:rect l="0" t="0" r="r" b="b"/>
            <a:pathLst>
              <a:path w="272" h="334">
                <a:moveTo>
                  <a:pt x="272" y="334"/>
                </a:moveTo>
                <a:lnTo>
                  <a:pt x="191" y="334"/>
                </a:lnTo>
                <a:lnTo>
                  <a:pt x="214" y="300"/>
                </a:lnTo>
                <a:lnTo>
                  <a:pt x="214" y="34"/>
                </a:lnTo>
                <a:lnTo>
                  <a:pt x="41" y="34"/>
                </a:lnTo>
                <a:lnTo>
                  <a:pt x="0" y="64"/>
                </a:lnTo>
                <a:lnTo>
                  <a:pt x="34" y="0"/>
                </a:lnTo>
                <a:lnTo>
                  <a:pt x="272" y="0"/>
                </a:lnTo>
                <a:lnTo>
                  <a:pt x="252" y="34"/>
                </a:lnTo>
                <a:lnTo>
                  <a:pt x="252" y="300"/>
                </a:lnTo>
                <a:lnTo>
                  <a:pt x="272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12U-0</a:t>
            </a:r>
            <a:fld id="{6A829F23-F466-44AA-A5B9-24580D3A690E}" type="slidenum">
              <a:rPr lang="en-US" sz="1000" smtClean="0">
                <a:solidFill>
                  <a:schemeClr val="bg1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82588" indent="-382588" algn="l" defTabSz="1019175" rtl="0" eaLnBrk="1" fontAlgn="base" hangingPunct="1">
        <a:spcBef>
          <a:spcPct val="75000"/>
        </a:spcBef>
        <a:spcAft>
          <a:spcPct val="0"/>
        </a:spcAft>
        <a:buSzPct val="125000"/>
        <a:buChar char="•"/>
        <a:defRPr sz="2000" b="1">
          <a:solidFill>
            <a:schemeClr val="bg1"/>
          </a:solidFill>
          <a:latin typeface="+mn-lt"/>
          <a:ea typeface="+mn-ea"/>
          <a:cs typeface="+mn-cs"/>
        </a:defRPr>
      </a:lvl1pPr>
      <a:lvl2pPr marL="960438" indent="-381000" algn="l" defTabSz="1019175" rtl="0" eaLnBrk="1" fontAlgn="base" hangingPunct="1">
        <a:spcBef>
          <a:spcPct val="50000"/>
        </a:spcBef>
        <a:spcAft>
          <a:spcPct val="0"/>
        </a:spcAft>
        <a:buSzPct val="100000"/>
        <a:buChar char="–"/>
        <a:defRPr b="1">
          <a:solidFill>
            <a:schemeClr val="bg1"/>
          </a:solidFill>
          <a:latin typeface="+mn-lt"/>
        </a:defRPr>
      </a:lvl2pPr>
      <a:lvl3pPr marL="1343025" indent="-255588" algn="l" defTabSz="1019175" rtl="0" eaLnBrk="1" fontAlgn="base" hangingPunct="1">
        <a:spcBef>
          <a:spcPct val="35000"/>
        </a:spcBef>
        <a:spcAft>
          <a:spcPct val="0"/>
        </a:spcAft>
        <a:buSzPct val="100000"/>
        <a:buChar char=" "/>
        <a:defRPr sz="1600" b="1">
          <a:solidFill>
            <a:schemeClr val="bg1"/>
          </a:solidFill>
          <a:latin typeface="+mn-lt"/>
        </a:defRPr>
      </a:lvl3pPr>
      <a:lvl4pPr marL="1722438" indent="-131763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4pPr>
      <a:lvl5pPr marL="2038350" indent="-209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5pPr>
      <a:lvl6pPr marL="2495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9527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4099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8671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jpe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png"/><Relationship Id="rId10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4.jpeg"/><Relationship Id="rId8" Type="http://schemas.openxmlformats.org/officeDocument/2006/relationships/image" Target="../media/image75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21" Type="http://schemas.openxmlformats.org/officeDocument/2006/relationships/image" Target="../media/image23.jpeg"/><Relationship Id="rId22" Type="http://schemas.openxmlformats.org/officeDocument/2006/relationships/image" Target="../media/image24.jpeg"/><Relationship Id="rId23" Type="http://schemas.openxmlformats.org/officeDocument/2006/relationships/image" Target="../media/image25.jpeg"/><Relationship Id="rId24" Type="http://schemas.openxmlformats.org/officeDocument/2006/relationships/image" Target="../media/image26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Kepner</a:t>
            </a:r>
          </a:p>
          <a:p>
            <a:r>
              <a:rPr lang="en-US" sz="2000" dirty="0" smtClean="0"/>
              <a:t>Lecture 3: Entity Analysis in Unstructured Data</a:t>
            </a:r>
          </a:p>
          <a:p>
            <a:endParaRPr lang="en-US" sz="2000" dirty="0" smtClean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 Processing on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1134" y="6359343"/>
            <a:ext cx="4673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This work is sponsored by the </a:t>
            </a:r>
            <a:r>
              <a:rPr lang="en-US" sz="900" dirty="0" smtClean="0">
                <a:solidFill>
                  <a:schemeClr val="bg2">
                    <a:lumMod val="50000"/>
                  </a:schemeClr>
                </a:solidFill>
              </a:rPr>
              <a:t>Department </a:t>
            </a:r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of the Air Force under Air Force Contract #FA8721-05-C-0002.  Opinions, interpretations, recommendations and conclusions are those of the authors and are not necessarily endorsed by the United States Government.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455" y="4984853"/>
            <a:ext cx="7862155" cy="195319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lnSpc>
                <a:spcPts val="2200"/>
              </a:lnSpc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err="1" smtClean="0"/>
              <a:t>LLGrid</a:t>
            </a:r>
            <a:r>
              <a:rPr lang="en-US" sz="1800" b="1" kern="0" dirty="0" smtClean="0"/>
              <a:t> is a ~500 user ~2000 processor system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World’s only desktop interactive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Dramatically easier to use than any other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Highest fraction of staff using (20%) supercomputing of any organization on the planet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Foundation of Supercomputing in Massachusetts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What is LL Grid?</a:t>
            </a:r>
            <a:endParaRPr lang="en-US" dirty="0"/>
          </a:p>
        </p:txBody>
      </p:sp>
      <p:sp>
        <p:nvSpPr>
          <p:cNvPr id="174" name="Line 4"/>
          <p:cNvSpPr>
            <a:spLocks noChangeShapeType="1"/>
          </p:cNvSpPr>
          <p:nvPr/>
        </p:nvSpPr>
        <p:spPr bwMode="auto">
          <a:xfrm>
            <a:off x="6618288" y="3384408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5" name="Picture 5" descr="EF2400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912796"/>
            <a:ext cx="1052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6" descr="8500CupFro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15921"/>
            <a:ext cx="10874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 Box 7"/>
          <p:cNvSpPr txBox="1">
            <a:spLocks noChangeArrowheads="1"/>
          </p:cNvSpPr>
          <p:nvPr/>
        </p:nvSpPr>
        <p:spPr bwMode="auto">
          <a:xfrm>
            <a:off x="6008688" y="3982896"/>
            <a:ext cx="1538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LAN Switch</a:t>
            </a:r>
          </a:p>
        </p:txBody>
      </p:sp>
      <p:sp>
        <p:nvSpPr>
          <p:cNvPr id="178" name="AutoShape 8"/>
          <p:cNvSpPr>
            <a:spLocks noChangeArrowheads="1"/>
          </p:cNvSpPr>
          <p:nvPr/>
        </p:nvSpPr>
        <p:spPr bwMode="auto">
          <a:xfrm>
            <a:off x="2722563" y="1258746"/>
            <a:ext cx="6297612" cy="296386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400"/>
          </a:p>
        </p:txBody>
      </p:sp>
      <p:sp>
        <p:nvSpPr>
          <p:cNvPr id="179" name="Text Box 9"/>
          <p:cNvSpPr txBox="1">
            <a:spLocks noChangeArrowheads="1"/>
          </p:cNvSpPr>
          <p:nvPr/>
        </p:nvSpPr>
        <p:spPr bwMode="auto">
          <a:xfrm>
            <a:off x="3027363" y="168895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Network </a:t>
            </a:r>
          </a:p>
          <a:p>
            <a:pPr>
              <a:lnSpc>
                <a:spcPct val="80000"/>
              </a:lnSpc>
            </a:pPr>
            <a:r>
              <a:rPr lang="en-US" sz="1000"/>
              <a:t>Storage</a:t>
            </a:r>
          </a:p>
        </p:txBody>
      </p:sp>
      <p:sp>
        <p:nvSpPr>
          <p:cNvPr id="180" name="Text Box 10"/>
          <p:cNvSpPr txBox="1">
            <a:spLocks noChangeArrowheads="1"/>
          </p:cNvSpPr>
          <p:nvPr/>
        </p:nvSpPr>
        <p:spPr bwMode="auto">
          <a:xfrm>
            <a:off x="2640013" y="2554146"/>
            <a:ext cx="14922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Resource Manager</a:t>
            </a:r>
          </a:p>
        </p:txBody>
      </p:sp>
      <p:sp>
        <p:nvSpPr>
          <p:cNvPr id="181" name="Text Box 11"/>
          <p:cNvSpPr txBox="1">
            <a:spLocks noChangeArrowheads="1"/>
          </p:cNvSpPr>
          <p:nvPr/>
        </p:nvSpPr>
        <p:spPr bwMode="auto">
          <a:xfrm>
            <a:off x="2871788" y="3235183"/>
            <a:ext cx="101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Configuration</a:t>
            </a:r>
          </a:p>
          <a:p>
            <a:pPr>
              <a:lnSpc>
                <a:spcPct val="80000"/>
              </a:lnSpc>
            </a:pPr>
            <a:r>
              <a:rPr lang="en-US" sz="1000"/>
              <a:t>Server</a:t>
            </a:r>
          </a:p>
        </p:txBody>
      </p:sp>
      <p:sp>
        <p:nvSpPr>
          <p:cNvPr id="182" name="Text Box 12"/>
          <p:cNvSpPr txBox="1">
            <a:spLocks noChangeArrowheads="1"/>
          </p:cNvSpPr>
          <p:nvPr/>
        </p:nvSpPr>
        <p:spPr bwMode="auto">
          <a:xfrm>
            <a:off x="5732463" y="1214296"/>
            <a:ext cx="155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Compute Nodes</a:t>
            </a:r>
          </a:p>
        </p:txBody>
      </p:sp>
      <p:sp>
        <p:nvSpPr>
          <p:cNvPr id="183" name="Text Box 13"/>
          <p:cNvSpPr txBox="1">
            <a:spLocks noChangeArrowheads="1"/>
          </p:cNvSpPr>
          <p:nvPr/>
        </p:nvSpPr>
        <p:spPr bwMode="auto">
          <a:xfrm>
            <a:off x="2962275" y="1206358"/>
            <a:ext cx="14716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Service Nodes</a:t>
            </a:r>
          </a:p>
        </p:txBody>
      </p:sp>
      <p:pic>
        <p:nvPicPr>
          <p:cNvPr id="18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7327900" y="1434958"/>
            <a:ext cx="6858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7635875" y="1220646"/>
            <a:ext cx="1214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Cluster Switch</a:t>
            </a:r>
          </a:p>
        </p:txBody>
      </p:sp>
      <p:pic>
        <p:nvPicPr>
          <p:cNvPr id="18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5605463" y="3859071"/>
            <a:ext cx="7080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Line 17"/>
          <p:cNvSpPr>
            <a:spLocks noChangeShapeType="1"/>
          </p:cNvSpPr>
          <p:nvPr/>
        </p:nvSpPr>
        <p:spPr bwMode="auto">
          <a:xfrm flipV="1">
            <a:off x="7886700" y="1684196"/>
            <a:ext cx="614363" cy="127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Line 18"/>
          <p:cNvSpPr>
            <a:spLocks noChangeShapeType="1"/>
          </p:cNvSpPr>
          <p:nvPr/>
        </p:nvSpPr>
        <p:spPr bwMode="auto">
          <a:xfrm flipV="1">
            <a:off x="7886700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Line 19"/>
          <p:cNvSpPr>
            <a:spLocks noChangeShapeType="1"/>
          </p:cNvSpPr>
          <p:nvPr/>
        </p:nvSpPr>
        <p:spPr bwMode="auto">
          <a:xfrm flipV="1">
            <a:off x="7548563" y="1684196"/>
            <a:ext cx="0" cy="3683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 flipV="1">
            <a:off x="7534275" y="1696896"/>
            <a:ext cx="131763" cy="63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Line 21"/>
          <p:cNvSpPr>
            <a:spLocks noChangeShapeType="1"/>
          </p:cNvSpPr>
          <p:nvPr/>
        </p:nvSpPr>
        <p:spPr bwMode="auto">
          <a:xfrm flipV="1">
            <a:off x="7666038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Line 22"/>
          <p:cNvSpPr>
            <a:spLocks noChangeShapeType="1"/>
          </p:cNvSpPr>
          <p:nvPr/>
        </p:nvSpPr>
        <p:spPr bwMode="auto">
          <a:xfrm flipV="1">
            <a:off x="6577013" y="1587358"/>
            <a:ext cx="0" cy="4191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6577013" y="1573071"/>
            <a:ext cx="876300" cy="14287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 flipV="1">
            <a:off x="5588000" y="1517508"/>
            <a:ext cx="4763" cy="19367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25"/>
          <p:cNvSpPr>
            <a:spLocks noChangeShapeType="1"/>
          </p:cNvSpPr>
          <p:nvPr/>
        </p:nvSpPr>
        <p:spPr bwMode="auto">
          <a:xfrm flipH="1" flipV="1">
            <a:off x="5588000" y="1525446"/>
            <a:ext cx="1792288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26"/>
          <p:cNvSpPr>
            <a:spLocks noChangeShapeType="1"/>
          </p:cNvSpPr>
          <p:nvPr/>
        </p:nvSpPr>
        <p:spPr bwMode="auto">
          <a:xfrm>
            <a:off x="5807075" y="1793733"/>
            <a:ext cx="0" cy="21002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27"/>
          <p:cNvSpPr>
            <a:spLocks noChangeShapeType="1"/>
          </p:cNvSpPr>
          <p:nvPr/>
        </p:nvSpPr>
        <p:spPr bwMode="auto">
          <a:xfrm>
            <a:off x="7548563" y="3563796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28"/>
          <p:cNvSpPr>
            <a:spLocks noChangeShapeType="1"/>
          </p:cNvSpPr>
          <p:nvPr/>
        </p:nvSpPr>
        <p:spPr bwMode="auto">
          <a:xfrm>
            <a:off x="8501063" y="3563796"/>
            <a:ext cx="0" cy="4381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29"/>
          <p:cNvSpPr>
            <a:spLocks noChangeShapeType="1"/>
          </p:cNvSpPr>
          <p:nvPr/>
        </p:nvSpPr>
        <p:spPr bwMode="auto">
          <a:xfrm flipH="1">
            <a:off x="5148263" y="179214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30"/>
          <p:cNvSpPr>
            <a:spLocks noChangeShapeType="1"/>
          </p:cNvSpPr>
          <p:nvPr/>
        </p:nvSpPr>
        <p:spPr bwMode="auto">
          <a:xfrm flipH="1">
            <a:off x="5148263" y="2904983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31"/>
          <p:cNvSpPr>
            <a:spLocks noChangeShapeType="1"/>
          </p:cNvSpPr>
          <p:nvPr/>
        </p:nvSpPr>
        <p:spPr bwMode="auto">
          <a:xfrm flipH="1">
            <a:off x="5148263" y="356379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2"/>
          <p:cNvSpPr>
            <a:spLocks noChangeShapeType="1"/>
          </p:cNvSpPr>
          <p:nvPr/>
        </p:nvSpPr>
        <p:spPr bwMode="auto">
          <a:xfrm flipV="1">
            <a:off x="5148263" y="1684196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33"/>
          <p:cNvSpPr>
            <a:spLocks noChangeShapeType="1"/>
          </p:cNvSpPr>
          <p:nvPr/>
        </p:nvSpPr>
        <p:spPr bwMode="auto">
          <a:xfrm flipV="1">
            <a:off x="5148263" y="2797033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34"/>
          <p:cNvSpPr>
            <a:spLocks noChangeShapeType="1"/>
          </p:cNvSpPr>
          <p:nvPr/>
        </p:nvSpPr>
        <p:spPr bwMode="auto">
          <a:xfrm flipV="1">
            <a:off x="5148263" y="3454258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35"/>
          <p:cNvSpPr>
            <a:spLocks noChangeShapeType="1"/>
          </p:cNvSpPr>
          <p:nvPr/>
        </p:nvSpPr>
        <p:spPr bwMode="auto">
          <a:xfrm flipH="1">
            <a:off x="6246813" y="3992421"/>
            <a:ext cx="2254250" cy="95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36"/>
          <p:cNvSpPr>
            <a:spLocks noChangeShapeType="1"/>
          </p:cNvSpPr>
          <p:nvPr/>
        </p:nvSpPr>
        <p:spPr bwMode="auto">
          <a:xfrm flipH="1">
            <a:off x="6070600" y="3887646"/>
            <a:ext cx="1465263" cy="63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37"/>
          <p:cNvSpPr>
            <a:spLocks noChangeShapeType="1"/>
          </p:cNvSpPr>
          <p:nvPr/>
        </p:nvSpPr>
        <p:spPr bwMode="auto">
          <a:xfrm>
            <a:off x="6080125" y="3893996"/>
            <a:ext cx="0" cy="107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38"/>
          <p:cNvSpPr>
            <a:spLocks noChangeShapeType="1"/>
          </p:cNvSpPr>
          <p:nvPr/>
        </p:nvSpPr>
        <p:spPr bwMode="auto">
          <a:xfrm>
            <a:off x="5918200" y="3701908"/>
            <a:ext cx="0" cy="2174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39"/>
          <p:cNvSpPr>
            <a:spLocks noChangeShapeType="1"/>
          </p:cNvSpPr>
          <p:nvPr/>
        </p:nvSpPr>
        <p:spPr bwMode="auto">
          <a:xfrm flipV="1">
            <a:off x="8501063" y="1696896"/>
            <a:ext cx="0" cy="207962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" name="Picture 40" descr="pedge_2650_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631933"/>
            <a:ext cx="1044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1" descr="pedge_2650_fro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324083"/>
            <a:ext cx="10461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42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898508"/>
            <a:ext cx="8651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3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44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 Box 45"/>
          <p:cNvSpPr txBox="1">
            <a:spLocks noChangeArrowheads="1"/>
          </p:cNvSpPr>
          <p:nvPr/>
        </p:nvSpPr>
        <p:spPr bwMode="auto">
          <a:xfrm>
            <a:off x="3568700" y="3955908"/>
            <a:ext cx="1538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To Lincoln LAN</a:t>
            </a:r>
          </a:p>
        </p:txBody>
      </p:sp>
      <p:sp>
        <p:nvSpPr>
          <p:cNvPr id="216" name="Line 46"/>
          <p:cNvSpPr>
            <a:spLocks noChangeShapeType="1"/>
          </p:cNvSpPr>
          <p:nvPr/>
        </p:nvSpPr>
        <p:spPr bwMode="auto">
          <a:xfrm flipH="1">
            <a:off x="5926138" y="3706671"/>
            <a:ext cx="6794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47"/>
          <p:cNvSpPr txBox="1">
            <a:spLocks noChangeArrowheads="1"/>
          </p:cNvSpPr>
          <p:nvPr/>
        </p:nvSpPr>
        <p:spPr bwMode="auto">
          <a:xfrm>
            <a:off x="1704975" y="1715946"/>
            <a:ext cx="608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Users</a:t>
            </a:r>
          </a:p>
        </p:txBody>
      </p:sp>
      <p:pic>
        <p:nvPicPr>
          <p:cNvPr id="218" name="Picture 48" descr="Cloud 03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187558"/>
            <a:ext cx="1643063" cy="920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" name="Group 49"/>
          <p:cNvGrpSpPr>
            <a:grpSpLocks/>
          </p:cNvGrpSpPr>
          <p:nvPr/>
        </p:nvGrpSpPr>
        <p:grpSpPr bwMode="auto">
          <a:xfrm flipV="1">
            <a:off x="1895475" y="3732071"/>
            <a:ext cx="271463" cy="55562"/>
            <a:chOff x="330" y="2328"/>
            <a:chExt cx="630" cy="408"/>
          </a:xfrm>
        </p:grpSpPr>
        <p:sp>
          <p:nvSpPr>
            <p:cNvPr id="220" name="AutoShape 50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1" name="AutoShape 51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2" name="AutoShape 52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3" name="AutoShape 53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24" name="AutoShape 54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grpSp>
        <p:nvGrpSpPr>
          <p:cNvPr id="225" name="Group 55"/>
          <p:cNvGrpSpPr>
            <a:grpSpLocks/>
          </p:cNvGrpSpPr>
          <p:nvPr/>
        </p:nvGrpSpPr>
        <p:grpSpPr bwMode="auto">
          <a:xfrm>
            <a:off x="1276350" y="3651108"/>
            <a:ext cx="273050" cy="77788"/>
            <a:chOff x="330" y="2328"/>
            <a:chExt cx="630" cy="408"/>
          </a:xfrm>
        </p:grpSpPr>
        <p:sp>
          <p:nvSpPr>
            <p:cNvPr id="226" name="AutoShape 5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7" name="AutoShape 5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8" name="AutoShape 5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9" name="AutoShape 5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30" name="AutoShape 6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31" name="Line 61"/>
          <p:cNvSpPr>
            <a:spLocks noChangeShapeType="1"/>
          </p:cNvSpPr>
          <p:nvPr/>
        </p:nvSpPr>
        <p:spPr bwMode="auto">
          <a:xfrm>
            <a:off x="1109663" y="3411396"/>
            <a:ext cx="192087" cy="25717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2"/>
          <p:cNvSpPr>
            <a:spLocks noChangeShapeType="1"/>
          </p:cNvSpPr>
          <p:nvPr/>
        </p:nvSpPr>
        <p:spPr bwMode="auto">
          <a:xfrm flipV="1">
            <a:off x="1544638" y="3543158"/>
            <a:ext cx="195262" cy="138113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3"/>
          <p:cNvSpPr>
            <a:spLocks noChangeShapeType="1"/>
          </p:cNvSpPr>
          <p:nvPr/>
        </p:nvSpPr>
        <p:spPr bwMode="auto">
          <a:xfrm flipH="1" flipV="1">
            <a:off x="2166938" y="3755883"/>
            <a:ext cx="182562" cy="44450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4"/>
          <p:cNvSpPr>
            <a:spLocks noChangeShapeType="1"/>
          </p:cNvSpPr>
          <p:nvPr/>
        </p:nvSpPr>
        <p:spPr bwMode="auto">
          <a:xfrm flipV="1">
            <a:off x="1408113" y="3233596"/>
            <a:ext cx="327025" cy="4159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" name="Group 65"/>
          <p:cNvGrpSpPr>
            <a:grpSpLocks/>
          </p:cNvGrpSpPr>
          <p:nvPr/>
        </p:nvGrpSpPr>
        <p:grpSpPr bwMode="auto">
          <a:xfrm>
            <a:off x="1627188" y="3466958"/>
            <a:ext cx="273050" cy="77788"/>
            <a:chOff x="330" y="2328"/>
            <a:chExt cx="630" cy="408"/>
          </a:xfrm>
        </p:grpSpPr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7" name="AutoShape 6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8" name="AutoShape 6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9" name="AutoShape 6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40" name="AutoShape 7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41" name="Line 71"/>
          <p:cNvSpPr>
            <a:spLocks noChangeShapeType="1"/>
          </p:cNvSpPr>
          <p:nvPr/>
        </p:nvSpPr>
        <p:spPr bwMode="auto">
          <a:xfrm flipH="1" flipV="1">
            <a:off x="1514475" y="3692383"/>
            <a:ext cx="376238" cy="39688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2"/>
          <p:cNvSpPr>
            <a:spLocks noChangeShapeType="1"/>
          </p:cNvSpPr>
          <p:nvPr/>
        </p:nvSpPr>
        <p:spPr bwMode="auto">
          <a:xfrm flipV="1">
            <a:off x="1854200" y="3317733"/>
            <a:ext cx="138113" cy="1492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3"/>
          <p:cNvSpPr>
            <a:spLocks noChangeShapeType="1"/>
          </p:cNvSpPr>
          <p:nvPr/>
        </p:nvSpPr>
        <p:spPr bwMode="auto">
          <a:xfrm flipV="1">
            <a:off x="1909763" y="3500296"/>
            <a:ext cx="271462" cy="11112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74"/>
          <p:cNvSpPr txBox="1">
            <a:spLocks noChangeArrowheads="1"/>
          </p:cNvSpPr>
          <p:nvPr/>
        </p:nvSpPr>
        <p:spPr bwMode="auto">
          <a:xfrm>
            <a:off x="1327150" y="3679683"/>
            <a:ext cx="522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LLAN</a:t>
            </a:r>
          </a:p>
        </p:txBody>
      </p:sp>
      <p:sp>
        <p:nvSpPr>
          <p:cNvPr id="245" name="Freeform 75"/>
          <p:cNvSpPr>
            <a:spLocks/>
          </p:cNvSpPr>
          <p:nvPr/>
        </p:nvSpPr>
        <p:spPr bwMode="auto">
          <a:xfrm flipV="1">
            <a:off x="1984375" y="2876408"/>
            <a:ext cx="107950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/>
          </a:p>
        </p:txBody>
      </p:sp>
      <p:grpSp>
        <p:nvGrpSpPr>
          <p:cNvPr id="246" name="Group 76"/>
          <p:cNvGrpSpPr>
            <a:grpSpLocks noChangeAspect="1"/>
          </p:cNvGrpSpPr>
          <p:nvPr/>
        </p:nvGrpSpPr>
        <p:grpSpPr bwMode="auto">
          <a:xfrm>
            <a:off x="1912938" y="2339833"/>
            <a:ext cx="611187" cy="511175"/>
            <a:chOff x="572" y="1217"/>
            <a:chExt cx="436" cy="366"/>
          </a:xfrm>
        </p:grpSpPr>
        <p:pic>
          <p:nvPicPr>
            <p:cNvPr id="247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217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7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788" y="1304"/>
              <a:ext cx="12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49" name="Group 79"/>
            <p:cNvGrpSpPr>
              <a:grpSpLocks noChangeAspect="1"/>
            </p:cNvGrpSpPr>
            <p:nvPr/>
          </p:nvGrpSpPr>
          <p:grpSpPr bwMode="auto">
            <a:xfrm>
              <a:off x="761" y="1307"/>
              <a:ext cx="144" cy="141"/>
              <a:chOff x="1536" y="1380"/>
              <a:chExt cx="144" cy="141"/>
            </a:xfrm>
          </p:grpSpPr>
          <p:sp>
            <p:nvSpPr>
              <p:cNvPr id="250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1536" y="1389"/>
                <a:ext cx="144" cy="109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1" name="Picture 8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" y="1380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2" name="Group 82"/>
          <p:cNvGrpSpPr>
            <a:grpSpLocks noChangeAspect="1"/>
          </p:cNvGrpSpPr>
          <p:nvPr/>
        </p:nvGrpSpPr>
        <p:grpSpPr bwMode="auto">
          <a:xfrm>
            <a:off x="677863" y="2452546"/>
            <a:ext cx="609600" cy="512762"/>
            <a:chOff x="48" y="1265"/>
            <a:chExt cx="436" cy="367"/>
          </a:xfrm>
        </p:grpSpPr>
        <p:pic>
          <p:nvPicPr>
            <p:cNvPr id="253" name="Picture 8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65"/>
              <a:ext cx="4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264" y="1353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55" name="Group 85"/>
            <p:cNvGrpSpPr>
              <a:grpSpLocks noChangeAspect="1"/>
            </p:cNvGrpSpPr>
            <p:nvPr/>
          </p:nvGrpSpPr>
          <p:grpSpPr bwMode="auto">
            <a:xfrm>
              <a:off x="244" y="1354"/>
              <a:ext cx="144" cy="141"/>
              <a:chOff x="816" y="1344"/>
              <a:chExt cx="144" cy="141"/>
            </a:xfrm>
          </p:grpSpPr>
          <p:sp>
            <p:nvSpPr>
              <p:cNvPr id="256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816" y="1353"/>
                <a:ext cx="144" cy="1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7" name="Picture 8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1344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8" name="Group 88"/>
          <p:cNvGrpSpPr>
            <a:grpSpLocks noChangeAspect="1"/>
          </p:cNvGrpSpPr>
          <p:nvPr/>
        </p:nvGrpSpPr>
        <p:grpSpPr bwMode="auto">
          <a:xfrm>
            <a:off x="1287463" y="2071546"/>
            <a:ext cx="611187" cy="514350"/>
            <a:chOff x="-259" y="2274"/>
            <a:chExt cx="435" cy="366"/>
          </a:xfrm>
        </p:grpSpPr>
        <p:pic>
          <p:nvPicPr>
            <p:cNvPr id="259" name="Picture 8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2274"/>
              <a:ext cx="43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-43" y="2361"/>
              <a:ext cx="12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61" name="Group 91"/>
            <p:cNvGrpSpPr>
              <a:grpSpLocks noChangeAspect="1"/>
            </p:cNvGrpSpPr>
            <p:nvPr/>
          </p:nvGrpSpPr>
          <p:grpSpPr bwMode="auto">
            <a:xfrm>
              <a:off x="-64" y="2359"/>
              <a:ext cx="144" cy="141"/>
              <a:chOff x="672" y="1587"/>
              <a:chExt cx="144" cy="141"/>
            </a:xfrm>
          </p:grpSpPr>
          <p:sp>
            <p:nvSpPr>
              <p:cNvPr id="262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672" y="1596"/>
                <a:ext cx="144" cy="1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63" name="Picture 9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87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264" name="Freeform 94"/>
          <p:cNvSpPr>
            <a:spLocks/>
          </p:cNvSpPr>
          <p:nvPr/>
        </p:nvSpPr>
        <p:spPr bwMode="auto">
          <a:xfrm>
            <a:off x="930275" y="2965308"/>
            <a:ext cx="179388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Freeform 95"/>
          <p:cNvSpPr>
            <a:spLocks/>
          </p:cNvSpPr>
          <p:nvPr/>
        </p:nvSpPr>
        <p:spPr bwMode="auto">
          <a:xfrm>
            <a:off x="1466850" y="2519221"/>
            <a:ext cx="268288" cy="714375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" name="Line 96"/>
          <p:cNvSpPr>
            <a:spLocks noChangeShapeType="1"/>
          </p:cNvSpPr>
          <p:nvPr/>
        </p:nvSpPr>
        <p:spPr bwMode="auto">
          <a:xfrm flipH="1" flipV="1">
            <a:off x="2390775" y="3803508"/>
            <a:ext cx="3203575" cy="2317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7" name="Group 97"/>
          <p:cNvGrpSpPr>
            <a:grpSpLocks/>
          </p:cNvGrpSpPr>
          <p:nvPr/>
        </p:nvGrpSpPr>
        <p:grpSpPr bwMode="auto">
          <a:xfrm>
            <a:off x="7546975" y="2628758"/>
            <a:ext cx="149225" cy="177800"/>
            <a:chOff x="2448" y="816"/>
            <a:chExt cx="144" cy="141"/>
          </a:xfrm>
        </p:grpSpPr>
        <p:sp>
          <p:nvSpPr>
            <p:cNvPr id="268" name="Rectangle 9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69" name="Picture 9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0" name="Group 100"/>
          <p:cNvGrpSpPr>
            <a:grpSpLocks/>
          </p:cNvGrpSpPr>
          <p:nvPr/>
        </p:nvGrpSpPr>
        <p:grpSpPr bwMode="auto">
          <a:xfrm>
            <a:off x="8353425" y="2095358"/>
            <a:ext cx="152400" cy="179388"/>
            <a:chOff x="3504" y="816"/>
            <a:chExt cx="144" cy="141"/>
          </a:xfrm>
        </p:grpSpPr>
        <p:sp>
          <p:nvSpPr>
            <p:cNvPr id="271" name="Rectangle 101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2" name="Picture 1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3" name="Group 103"/>
          <p:cNvGrpSpPr>
            <a:grpSpLocks/>
          </p:cNvGrpSpPr>
          <p:nvPr/>
        </p:nvGrpSpPr>
        <p:grpSpPr bwMode="auto">
          <a:xfrm>
            <a:off x="8353425" y="2274746"/>
            <a:ext cx="152400" cy="177800"/>
            <a:chOff x="3504" y="816"/>
            <a:chExt cx="144" cy="141"/>
          </a:xfrm>
        </p:grpSpPr>
        <p:sp>
          <p:nvSpPr>
            <p:cNvPr id="274" name="Rectangle 104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5" name="Picture 10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6" name="Group 106"/>
          <p:cNvGrpSpPr>
            <a:grpSpLocks/>
          </p:cNvGrpSpPr>
          <p:nvPr/>
        </p:nvGrpSpPr>
        <p:grpSpPr bwMode="auto">
          <a:xfrm>
            <a:off x="8558213" y="2274746"/>
            <a:ext cx="152400" cy="177800"/>
            <a:chOff x="3504" y="816"/>
            <a:chExt cx="144" cy="141"/>
          </a:xfrm>
        </p:grpSpPr>
        <p:sp>
          <p:nvSpPr>
            <p:cNvPr id="277" name="Rectangle 107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8" name="Picture 1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9" name="Group 109"/>
          <p:cNvGrpSpPr>
            <a:grpSpLocks/>
          </p:cNvGrpSpPr>
          <p:nvPr/>
        </p:nvGrpSpPr>
        <p:grpSpPr bwMode="auto">
          <a:xfrm>
            <a:off x="8558213" y="2095358"/>
            <a:ext cx="152400" cy="179388"/>
            <a:chOff x="3504" y="816"/>
            <a:chExt cx="144" cy="141"/>
          </a:xfrm>
        </p:grpSpPr>
        <p:sp>
          <p:nvSpPr>
            <p:cNvPr id="280" name="Rectangle 110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1" name="Picture 1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2" name="Group 112"/>
          <p:cNvGrpSpPr>
            <a:grpSpLocks/>
          </p:cNvGrpSpPr>
          <p:nvPr/>
        </p:nvGrpSpPr>
        <p:grpSpPr bwMode="auto">
          <a:xfrm>
            <a:off x="7367588" y="2274746"/>
            <a:ext cx="152400" cy="177800"/>
            <a:chOff x="3504" y="816"/>
            <a:chExt cx="144" cy="141"/>
          </a:xfrm>
        </p:grpSpPr>
        <p:sp>
          <p:nvSpPr>
            <p:cNvPr id="283" name="Rectangle 113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4" name="Picture 1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5" name="Group 115"/>
          <p:cNvGrpSpPr>
            <a:grpSpLocks/>
          </p:cNvGrpSpPr>
          <p:nvPr/>
        </p:nvGrpSpPr>
        <p:grpSpPr bwMode="auto">
          <a:xfrm>
            <a:off x="7572375" y="2274746"/>
            <a:ext cx="152400" cy="177800"/>
            <a:chOff x="3504" y="816"/>
            <a:chExt cx="144" cy="141"/>
          </a:xfrm>
        </p:grpSpPr>
        <p:sp>
          <p:nvSpPr>
            <p:cNvPr id="286" name="Rectangle 116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7" name="Picture 11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8" name="Group 118"/>
          <p:cNvGrpSpPr>
            <a:grpSpLocks/>
          </p:cNvGrpSpPr>
          <p:nvPr/>
        </p:nvGrpSpPr>
        <p:grpSpPr bwMode="auto">
          <a:xfrm>
            <a:off x="6454775" y="2274746"/>
            <a:ext cx="149225" cy="177800"/>
            <a:chOff x="2448" y="816"/>
            <a:chExt cx="144" cy="141"/>
          </a:xfrm>
        </p:grpSpPr>
        <p:sp>
          <p:nvSpPr>
            <p:cNvPr id="289" name="Rectangle 119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0" name="Picture 12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1" name="Group 121"/>
          <p:cNvGrpSpPr>
            <a:grpSpLocks/>
          </p:cNvGrpSpPr>
          <p:nvPr/>
        </p:nvGrpSpPr>
        <p:grpSpPr bwMode="auto">
          <a:xfrm>
            <a:off x="6634163" y="2274746"/>
            <a:ext cx="149225" cy="177800"/>
            <a:chOff x="2448" y="816"/>
            <a:chExt cx="144" cy="141"/>
          </a:xfrm>
        </p:grpSpPr>
        <p:sp>
          <p:nvSpPr>
            <p:cNvPr id="292" name="Rectangle 122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3" name="Picture 12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4" name="Group 124"/>
          <p:cNvGrpSpPr>
            <a:grpSpLocks/>
          </p:cNvGrpSpPr>
          <p:nvPr/>
        </p:nvGrpSpPr>
        <p:grpSpPr bwMode="auto">
          <a:xfrm>
            <a:off x="7546975" y="2806558"/>
            <a:ext cx="149225" cy="179388"/>
            <a:chOff x="2448" y="816"/>
            <a:chExt cx="144" cy="141"/>
          </a:xfrm>
        </p:grpSpPr>
        <p:sp>
          <p:nvSpPr>
            <p:cNvPr id="295" name="Rectangle 125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6" name="Picture 1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7" name="Group 127"/>
          <p:cNvGrpSpPr>
            <a:grpSpLocks/>
          </p:cNvGrpSpPr>
          <p:nvPr/>
        </p:nvGrpSpPr>
        <p:grpSpPr bwMode="auto">
          <a:xfrm>
            <a:off x="6454775" y="2452546"/>
            <a:ext cx="149225" cy="179387"/>
            <a:chOff x="2448" y="816"/>
            <a:chExt cx="144" cy="141"/>
          </a:xfrm>
        </p:grpSpPr>
        <p:sp>
          <p:nvSpPr>
            <p:cNvPr id="298" name="Rectangle 12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9" name="Picture 1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0" name="Group 130"/>
          <p:cNvGrpSpPr>
            <a:grpSpLocks/>
          </p:cNvGrpSpPr>
          <p:nvPr/>
        </p:nvGrpSpPr>
        <p:grpSpPr bwMode="auto">
          <a:xfrm>
            <a:off x="6634163" y="2452546"/>
            <a:ext cx="149225" cy="179387"/>
            <a:chOff x="2448" y="816"/>
            <a:chExt cx="144" cy="141"/>
          </a:xfrm>
        </p:grpSpPr>
        <p:sp>
          <p:nvSpPr>
            <p:cNvPr id="301" name="Rectangle 131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2" name="Picture 1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3" name="Group 133"/>
          <p:cNvGrpSpPr>
            <a:grpSpLocks/>
          </p:cNvGrpSpPr>
          <p:nvPr/>
        </p:nvGrpSpPr>
        <p:grpSpPr bwMode="auto">
          <a:xfrm>
            <a:off x="6635750" y="2824021"/>
            <a:ext cx="149225" cy="177800"/>
            <a:chOff x="2448" y="816"/>
            <a:chExt cx="144" cy="141"/>
          </a:xfrm>
        </p:grpSpPr>
        <p:sp>
          <p:nvSpPr>
            <p:cNvPr id="304" name="Rectangle 134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5" name="Picture 1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6" name="Group 136"/>
          <p:cNvGrpSpPr>
            <a:grpSpLocks/>
          </p:cNvGrpSpPr>
          <p:nvPr/>
        </p:nvGrpSpPr>
        <p:grpSpPr bwMode="auto">
          <a:xfrm>
            <a:off x="6454775" y="2631933"/>
            <a:ext cx="149225" cy="177800"/>
            <a:chOff x="2448" y="816"/>
            <a:chExt cx="144" cy="141"/>
          </a:xfrm>
        </p:grpSpPr>
        <p:sp>
          <p:nvSpPr>
            <p:cNvPr id="307" name="Rectangle 137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8" name="Picture 1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9" name="Group 139"/>
          <p:cNvGrpSpPr>
            <a:grpSpLocks/>
          </p:cNvGrpSpPr>
          <p:nvPr/>
        </p:nvGrpSpPr>
        <p:grpSpPr bwMode="auto">
          <a:xfrm>
            <a:off x="6634163" y="2631933"/>
            <a:ext cx="149225" cy="177800"/>
            <a:chOff x="2448" y="816"/>
            <a:chExt cx="144" cy="141"/>
          </a:xfrm>
        </p:grpSpPr>
        <p:sp>
          <p:nvSpPr>
            <p:cNvPr id="310" name="Rectangle 140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1" name="Picture 1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2" name="Group 142"/>
          <p:cNvGrpSpPr>
            <a:grpSpLocks/>
          </p:cNvGrpSpPr>
          <p:nvPr/>
        </p:nvGrpSpPr>
        <p:grpSpPr bwMode="auto">
          <a:xfrm>
            <a:off x="6635750" y="3001821"/>
            <a:ext cx="149225" cy="179387"/>
            <a:chOff x="2448" y="816"/>
            <a:chExt cx="144" cy="141"/>
          </a:xfrm>
        </p:grpSpPr>
        <p:sp>
          <p:nvSpPr>
            <p:cNvPr id="313" name="Rectangle 143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4" name="Picture 14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5" name="Group 145"/>
          <p:cNvGrpSpPr>
            <a:grpSpLocks/>
          </p:cNvGrpSpPr>
          <p:nvPr/>
        </p:nvGrpSpPr>
        <p:grpSpPr bwMode="auto">
          <a:xfrm>
            <a:off x="7370763" y="2452546"/>
            <a:ext cx="141287" cy="179387"/>
            <a:chOff x="2640" y="795"/>
            <a:chExt cx="144" cy="141"/>
          </a:xfrm>
        </p:grpSpPr>
        <p:sp>
          <p:nvSpPr>
            <p:cNvPr id="316" name="Rectangle 146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7" name="Picture 1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8" name="Group 148"/>
          <p:cNvGrpSpPr>
            <a:grpSpLocks/>
          </p:cNvGrpSpPr>
          <p:nvPr/>
        </p:nvGrpSpPr>
        <p:grpSpPr bwMode="auto">
          <a:xfrm>
            <a:off x="7550150" y="2452546"/>
            <a:ext cx="141288" cy="179387"/>
            <a:chOff x="2640" y="795"/>
            <a:chExt cx="144" cy="141"/>
          </a:xfrm>
        </p:grpSpPr>
        <p:sp>
          <p:nvSpPr>
            <p:cNvPr id="319" name="Rectangle 149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0" name="Picture 1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1" name="Group 151"/>
          <p:cNvGrpSpPr>
            <a:grpSpLocks/>
          </p:cNvGrpSpPr>
          <p:nvPr/>
        </p:nvGrpSpPr>
        <p:grpSpPr bwMode="auto">
          <a:xfrm>
            <a:off x="7370763" y="2631933"/>
            <a:ext cx="141287" cy="177800"/>
            <a:chOff x="2640" y="795"/>
            <a:chExt cx="144" cy="141"/>
          </a:xfrm>
        </p:grpSpPr>
        <p:sp>
          <p:nvSpPr>
            <p:cNvPr id="322" name="Rectangle 152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3" name="Picture 15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4" name="Group 154"/>
          <p:cNvGrpSpPr>
            <a:grpSpLocks/>
          </p:cNvGrpSpPr>
          <p:nvPr/>
        </p:nvGrpSpPr>
        <p:grpSpPr bwMode="auto">
          <a:xfrm>
            <a:off x="8353425" y="3166921"/>
            <a:ext cx="141288" cy="179387"/>
            <a:chOff x="2640" y="795"/>
            <a:chExt cx="144" cy="141"/>
          </a:xfrm>
        </p:grpSpPr>
        <p:sp>
          <p:nvSpPr>
            <p:cNvPr id="325" name="Rectangle 155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6" name="Picture 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7" name="Group 157"/>
          <p:cNvGrpSpPr>
            <a:grpSpLocks/>
          </p:cNvGrpSpPr>
          <p:nvPr/>
        </p:nvGrpSpPr>
        <p:grpSpPr bwMode="auto">
          <a:xfrm>
            <a:off x="8531225" y="3166921"/>
            <a:ext cx="142875" cy="179387"/>
            <a:chOff x="2640" y="795"/>
            <a:chExt cx="144" cy="141"/>
          </a:xfrm>
        </p:grpSpPr>
        <p:sp>
          <p:nvSpPr>
            <p:cNvPr id="328" name="Rectangle 158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9" name="Picture 1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30" name="Group 160"/>
          <p:cNvGrpSpPr>
            <a:grpSpLocks/>
          </p:cNvGrpSpPr>
          <p:nvPr/>
        </p:nvGrpSpPr>
        <p:grpSpPr bwMode="auto">
          <a:xfrm>
            <a:off x="6477000" y="2809733"/>
            <a:ext cx="141288" cy="179388"/>
            <a:chOff x="2640" y="795"/>
            <a:chExt cx="144" cy="141"/>
          </a:xfrm>
        </p:grpSpPr>
        <p:sp>
          <p:nvSpPr>
            <p:cNvPr id="331" name="Rectangle 161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32" name="Picture 1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333" name="Picture 20" descr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593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1" descr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1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23"/>
          <p:cNvSpPr>
            <a:spLocks noChangeArrowheads="1"/>
          </p:cNvSpPr>
          <p:nvPr/>
        </p:nvSpPr>
        <p:spPr bwMode="auto">
          <a:xfrm>
            <a:off x="7953375" y="2898633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FAQs</a:t>
            </a:r>
          </a:p>
        </p:txBody>
      </p:sp>
      <p:sp>
        <p:nvSpPr>
          <p:cNvPr id="336" name="Rectangle 24"/>
          <p:cNvSpPr>
            <a:spLocks noChangeArrowheads="1"/>
          </p:cNvSpPr>
          <p:nvPr/>
        </p:nvSpPr>
        <p:spPr bwMode="auto">
          <a:xfrm>
            <a:off x="7419975" y="3508233"/>
            <a:ext cx="935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Web Site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is LLGrid easier to use? </a:t>
            </a:r>
          </a:p>
        </p:txBody>
      </p:sp>
      <p:grpSp>
        <p:nvGrpSpPr>
          <p:cNvPr id="75778" name="Group 3"/>
          <p:cNvGrpSpPr>
            <a:grpSpLocks/>
          </p:cNvGrpSpPr>
          <p:nvPr/>
        </p:nvGrpSpPr>
        <p:grpSpPr bwMode="auto">
          <a:xfrm flipH="1">
            <a:off x="3577645" y="3630331"/>
            <a:ext cx="2345214" cy="1678622"/>
            <a:chOff x="2462" y="1735"/>
            <a:chExt cx="1343" cy="933"/>
          </a:xfrm>
        </p:grpSpPr>
        <p:grpSp>
          <p:nvGrpSpPr>
            <p:cNvPr id="75825" name="Group 4"/>
            <p:cNvGrpSpPr>
              <a:grpSpLocks/>
            </p:cNvGrpSpPr>
            <p:nvPr/>
          </p:nvGrpSpPr>
          <p:grpSpPr bwMode="auto">
            <a:xfrm>
              <a:off x="2462" y="1735"/>
              <a:ext cx="768" cy="528"/>
              <a:chOff x="219" y="768"/>
              <a:chExt cx="768" cy="528"/>
            </a:xfrm>
          </p:grpSpPr>
          <p:sp>
            <p:nvSpPr>
              <p:cNvPr id="75863" name="Rectangle 5"/>
              <p:cNvSpPr>
                <a:spLocks noChangeArrowheads="1"/>
              </p:cNvSpPr>
              <p:nvPr/>
            </p:nvSpPr>
            <p:spPr bwMode="auto">
              <a:xfrm>
                <a:off x="219" y="768"/>
                <a:ext cx="192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4" name="Rectangle 6"/>
              <p:cNvSpPr>
                <a:spLocks noChangeArrowheads="1"/>
              </p:cNvSpPr>
              <p:nvPr/>
            </p:nvSpPr>
            <p:spPr bwMode="auto">
              <a:xfrm>
                <a:off x="411" y="768"/>
                <a:ext cx="192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5" name="Rectangle 7"/>
              <p:cNvSpPr>
                <a:spLocks noChangeArrowheads="1"/>
              </p:cNvSpPr>
              <p:nvPr/>
            </p:nvSpPr>
            <p:spPr bwMode="auto">
              <a:xfrm>
                <a:off x="603" y="768"/>
                <a:ext cx="192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6" name="Rectangle 8"/>
              <p:cNvSpPr>
                <a:spLocks noChangeArrowheads="1"/>
              </p:cNvSpPr>
              <p:nvPr/>
            </p:nvSpPr>
            <p:spPr bwMode="auto">
              <a:xfrm>
                <a:off x="795" y="768"/>
                <a:ext cx="192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6" name="Group 9"/>
            <p:cNvGrpSpPr>
              <a:grpSpLocks/>
            </p:cNvGrpSpPr>
            <p:nvPr/>
          </p:nvGrpSpPr>
          <p:grpSpPr bwMode="auto">
            <a:xfrm>
              <a:off x="2653" y="1876"/>
              <a:ext cx="768" cy="528"/>
              <a:chOff x="219" y="1632"/>
              <a:chExt cx="768" cy="528"/>
            </a:xfrm>
          </p:grpSpPr>
          <p:sp>
            <p:nvSpPr>
              <p:cNvPr id="75847" name="Rectangle 10"/>
              <p:cNvSpPr>
                <a:spLocks noChangeArrowheads="1"/>
              </p:cNvSpPr>
              <p:nvPr/>
            </p:nvSpPr>
            <p:spPr bwMode="auto">
              <a:xfrm>
                <a:off x="219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8" name="Rectangle 11"/>
              <p:cNvSpPr>
                <a:spLocks noChangeArrowheads="1"/>
              </p:cNvSpPr>
              <p:nvPr/>
            </p:nvSpPr>
            <p:spPr bwMode="auto">
              <a:xfrm>
                <a:off x="267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9" name="Rectangle 12"/>
              <p:cNvSpPr>
                <a:spLocks noChangeArrowheads="1"/>
              </p:cNvSpPr>
              <p:nvPr/>
            </p:nvSpPr>
            <p:spPr bwMode="auto">
              <a:xfrm>
                <a:off x="315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0" name="Rectangle 13"/>
              <p:cNvSpPr>
                <a:spLocks noChangeArrowheads="1"/>
              </p:cNvSpPr>
              <p:nvPr/>
            </p:nvSpPr>
            <p:spPr bwMode="auto">
              <a:xfrm>
                <a:off x="363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1" name="Rectangle 14"/>
              <p:cNvSpPr>
                <a:spLocks noChangeArrowheads="1"/>
              </p:cNvSpPr>
              <p:nvPr/>
            </p:nvSpPr>
            <p:spPr bwMode="auto">
              <a:xfrm>
                <a:off x="411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2" name="Rectangle 15"/>
              <p:cNvSpPr>
                <a:spLocks noChangeArrowheads="1"/>
              </p:cNvSpPr>
              <p:nvPr/>
            </p:nvSpPr>
            <p:spPr bwMode="auto">
              <a:xfrm>
                <a:off x="459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3" name="Rectangle 16"/>
              <p:cNvSpPr>
                <a:spLocks noChangeArrowheads="1"/>
              </p:cNvSpPr>
              <p:nvPr/>
            </p:nvSpPr>
            <p:spPr bwMode="auto">
              <a:xfrm>
                <a:off x="507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4" name="Rectangle 17"/>
              <p:cNvSpPr>
                <a:spLocks noChangeArrowheads="1"/>
              </p:cNvSpPr>
              <p:nvPr/>
            </p:nvSpPr>
            <p:spPr bwMode="auto">
              <a:xfrm>
                <a:off x="555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5" name="Rectangle 18"/>
              <p:cNvSpPr>
                <a:spLocks noChangeArrowheads="1"/>
              </p:cNvSpPr>
              <p:nvPr/>
            </p:nvSpPr>
            <p:spPr bwMode="auto">
              <a:xfrm>
                <a:off x="603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6" name="Rectangle 19"/>
              <p:cNvSpPr>
                <a:spLocks noChangeArrowheads="1"/>
              </p:cNvSpPr>
              <p:nvPr/>
            </p:nvSpPr>
            <p:spPr bwMode="auto">
              <a:xfrm>
                <a:off x="651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7" name="Rectangle 20"/>
              <p:cNvSpPr>
                <a:spLocks noChangeArrowheads="1"/>
              </p:cNvSpPr>
              <p:nvPr/>
            </p:nvSpPr>
            <p:spPr bwMode="auto">
              <a:xfrm>
                <a:off x="699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8" name="Rectangle 21"/>
              <p:cNvSpPr>
                <a:spLocks noChangeArrowheads="1"/>
              </p:cNvSpPr>
              <p:nvPr/>
            </p:nvSpPr>
            <p:spPr bwMode="auto">
              <a:xfrm>
                <a:off x="747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9" name="Rectangle 22"/>
              <p:cNvSpPr>
                <a:spLocks noChangeArrowheads="1"/>
              </p:cNvSpPr>
              <p:nvPr/>
            </p:nvSpPr>
            <p:spPr bwMode="auto">
              <a:xfrm>
                <a:off x="795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0" name="Rectangle 23"/>
              <p:cNvSpPr>
                <a:spLocks noChangeArrowheads="1"/>
              </p:cNvSpPr>
              <p:nvPr/>
            </p:nvSpPr>
            <p:spPr bwMode="auto">
              <a:xfrm>
                <a:off x="843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1" name="Rectangle 24"/>
              <p:cNvSpPr>
                <a:spLocks noChangeArrowheads="1"/>
              </p:cNvSpPr>
              <p:nvPr/>
            </p:nvSpPr>
            <p:spPr bwMode="auto">
              <a:xfrm>
                <a:off x="891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2" name="Rectangle 25"/>
              <p:cNvSpPr>
                <a:spLocks noChangeArrowheads="1"/>
              </p:cNvSpPr>
              <p:nvPr/>
            </p:nvSpPr>
            <p:spPr bwMode="auto">
              <a:xfrm>
                <a:off x="939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7" name="Group 26"/>
            <p:cNvGrpSpPr>
              <a:grpSpLocks/>
            </p:cNvGrpSpPr>
            <p:nvPr/>
          </p:nvGrpSpPr>
          <p:grpSpPr bwMode="auto">
            <a:xfrm>
              <a:off x="2820" y="2033"/>
              <a:ext cx="768" cy="528"/>
              <a:chOff x="219" y="2448"/>
              <a:chExt cx="768" cy="528"/>
            </a:xfrm>
          </p:grpSpPr>
          <p:sp>
            <p:nvSpPr>
              <p:cNvPr id="75839" name="Rectangle 27"/>
              <p:cNvSpPr>
                <a:spLocks noChangeArrowheads="1"/>
              </p:cNvSpPr>
              <p:nvPr/>
            </p:nvSpPr>
            <p:spPr bwMode="auto">
              <a:xfrm>
                <a:off x="219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0" name="Rectangle 28"/>
              <p:cNvSpPr>
                <a:spLocks noChangeArrowheads="1"/>
              </p:cNvSpPr>
              <p:nvPr/>
            </p:nvSpPr>
            <p:spPr bwMode="auto">
              <a:xfrm>
                <a:off x="315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1" name="Rectangle 29"/>
              <p:cNvSpPr>
                <a:spLocks noChangeArrowheads="1"/>
              </p:cNvSpPr>
              <p:nvPr/>
            </p:nvSpPr>
            <p:spPr bwMode="auto">
              <a:xfrm>
                <a:off x="411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2" name="Rectangle 30"/>
              <p:cNvSpPr>
                <a:spLocks noChangeArrowheads="1"/>
              </p:cNvSpPr>
              <p:nvPr/>
            </p:nvSpPr>
            <p:spPr bwMode="auto">
              <a:xfrm>
                <a:off x="507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3" name="Rectangle 31"/>
              <p:cNvSpPr>
                <a:spLocks noChangeArrowheads="1"/>
              </p:cNvSpPr>
              <p:nvPr/>
            </p:nvSpPr>
            <p:spPr bwMode="auto">
              <a:xfrm>
                <a:off x="603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4" name="Rectangle 32"/>
              <p:cNvSpPr>
                <a:spLocks noChangeArrowheads="1"/>
              </p:cNvSpPr>
              <p:nvPr/>
            </p:nvSpPr>
            <p:spPr bwMode="auto">
              <a:xfrm>
                <a:off x="699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5" name="Rectangle 33"/>
              <p:cNvSpPr>
                <a:spLocks noChangeArrowheads="1"/>
              </p:cNvSpPr>
              <p:nvPr/>
            </p:nvSpPr>
            <p:spPr bwMode="auto">
              <a:xfrm>
                <a:off x="795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6" name="Rectangle 34"/>
              <p:cNvSpPr>
                <a:spLocks noChangeArrowheads="1"/>
              </p:cNvSpPr>
              <p:nvPr/>
            </p:nvSpPr>
            <p:spPr bwMode="auto">
              <a:xfrm>
                <a:off x="891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8" name="Group 35"/>
            <p:cNvGrpSpPr>
              <a:grpSpLocks/>
            </p:cNvGrpSpPr>
            <p:nvPr/>
          </p:nvGrpSpPr>
          <p:grpSpPr bwMode="auto">
            <a:xfrm>
              <a:off x="3037" y="2140"/>
              <a:ext cx="768" cy="528"/>
              <a:chOff x="219" y="3312"/>
              <a:chExt cx="768" cy="528"/>
            </a:xfrm>
          </p:grpSpPr>
          <p:sp>
            <p:nvSpPr>
              <p:cNvPr id="75829" name="Rectangle 36"/>
              <p:cNvSpPr>
                <a:spLocks noChangeArrowheads="1"/>
              </p:cNvSpPr>
              <p:nvPr/>
            </p:nvSpPr>
            <p:spPr bwMode="auto">
              <a:xfrm>
                <a:off x="219" y="3312"/>
                <a:ext cx="240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grpSp>
            <p:nvGrpSpPr>
              <p:cNvPr id="75830" name="Group 37"/>
              <p:cNvGrpSpPr>
                <a:grpSpLocks/>
              </p:cNvGrpSpPr>
              <p:nvPr/>
            </p:nvGrpSpPr>
            <p:grpSpPr bwMode="auto">
              <a:xfrm>
                <a:off x="411" y="3312"/>
                <a:ext cx="240" cy="528"/>
                <a:chOff x="432" y="3312"/>
                <a:chExt cx="240" cy="528"/>
              </a:xfrm>
            </p:grpSpPr>
            <p:sp>
              <p:nvSpPr>
                <p:cNvPr id="75837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240" cy="528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8" name="Rectangle 39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48" cy="52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1" name="Group 40"/>
              <p:cNvGrpSpPr>
                <a:grpSpLocks/>
              </p:cNvGrpSpPr>
              <p:nvPr/>
            </p:nvGrpSpPr>
            <p:grpSpPr bwMode="auto">
              <a:xfrm>
                <a:off x="603" y="3312"/>
                <a:ext cx="240" cy="528"/>
                <a:chOff x="912" y="3312"/>
                <a:chExt cx="240" cy="528"/>
              </a:xfrm>
            </p:grpSpPr>
            <p:sp>
              <p:nvSpPr>
                <p:cNvPr id="75835" name="Rectangle 41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240" cy="52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6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48" cy="528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2" name="Group 43"/>
              <p:cNvGrpSpPr>
                <a:grpSpLocks/>
              </p:cNvGrpSpPr>
              <p:nvPr/>
            </p:nvGrpSpPr>
            <p:grpSpPr bwMode="auto">
              <a:xfrm>
                <a:off x="795" y="3312"/>
                <a:ext cx="192" cy="528"/>
                <a:chOff x="2400" y="3264"/>
                <a:chExt cx="192" cy="528"/>
              </a:xfrm>
            </p:grpSpPr>
            <p:sp>
              <p:nvSpPr>
                <p:cNvPr id="75833" name="Rectangle 44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192" cy="52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4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48" cy="528"/>
                </a:xfrm>
                <a:prstGeom prst="rect">
                  <a:avLst/>
                </a:prstGeom>
                <a:solidFill>
                  <a:schemeClr val="hlink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</p:grpSp>
      </p:grpSp>
      <p:sp>
        <p:nvSpPr>
          <p:cNvPr id="75779" name="Rectangle 46"/>
          <p:cNvSpPr>
            <a:spLocks noChangeArrowheads="1"/>
          </p:cNvSpPr>
          <p:nvPr/>
        </p:nvSpPr>
        <p:spPr bwMode="auto">
          <a:xfrm>
            <a:off x="708977" y="1612337"/>
            <a:ext cx="4157822" cy="133398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101882" tIns="50941" rIns="101882" bIns="50941">
            <a:spAutoFit/>
          </a:bodyPr>
          <a:lstStyle/>
          <a:p>
            <a:pPr algn="l"/>
            <a:r>
              <a:rPr lang="en-US" sz="1600">
                <a:latin typeface="Courier New" charset="0"/>
              </a:rPr>
              <a:t>Amap = map([Np 1],{},0:Np-1);</a:t>
            </a:r>
          </a:p>
          <a:p>
            <a:pPr algn="l"/>
            <a:r>
              <a:rPr lang="en-US" sz="1600">
                <a:latin typeface="Courier New" charset="0"/>
              </a:rPr>
              <a:t>Bmap = map([1 Np],{},0:Np-1);</a:t>
            </a:r>
          </a:p>
          <a:p>
            <a:pPr algn="l"/>
            <a:r>
              <a:rPr lang="en-US" sz="1600">
                <a:latin typeface="Courier New" charset="0"/>
              </a:rPr>
              <a:t>A = rand(M,N,Amap);</a:t>
            </a:r>
          </a:p>
          <a:p>
            <a:pPr algn="l"/>
            <a:r>
              <a:rPr lang="en-US" sz="1600">
                <a:latin typeface="Courier New" charset="0"/>
              </a:rPr>
              <a:t>B = zeros(M,N,Bmap);</a:t>
            </a:r>
          </a:p>
          <a:p>
            <a:pPr algn="l"/>
            <a:r>
              <a:rPr lang="en-US" sz="1600">
                <a:latin typeface="Courier New" charset="0"/>
              </a:rPr>
              <a:t>B(:,:)</a:t>
            </a:r>
            <a:r>
              <a:rPr lang="en-US" sz="1600">
                <a:latin typeface="Courier New" charset="0"/>
                <a:sym typeface="Wingdings" charset="0"/>
              </a:rPr>
              <a:t> = fft(A);</a:t>
            </a:r>
          </a:p>
        </p:txBody>
      </p:sp>
      <p:sp>
        <p:nvSpPr>
          <p:cNvPr id="75780" name="Rectangle 47"/>
          <p:cNvSpPr>
            <a:spLocks noChangeArrowheads="1"/>
          </p:cNvSpPr>
          <p:nvPr/>
        </p:nvSpPr>
        <p:spPr bwMode="auto">
          <a:xfrm>
            <a:off x="237990" y="1120318"/>
            <a:ext cx="4624657" cy="41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/>
            <a:r>
              <a:rPr lang="en-US" dirty="0"/>
              <a:t>Universal Parallel </a:t>
            </a:r>
            <a:r>
              <a:rPr lang="en-US" dirty="0" err="1"/>
              <a:t>Matlab</a:t>
            </a:r>
            <a:r>
              <a:rPr lang="en-US" dirty="0"/>
              <a:t> programming</a:t>
            </a:r>
          </a:p>
        </p:txBody>
      </p:sp>
      <p:sp>
        <p:nvSpPr>
          <p:cNvPr id="75781" name="Rectangle 48"/>
          <p:cNvSpPr>
            <a:spLocks noGrp="1" noChangeArrowheads="1"/>
          </p:cNvSpPr>
          <p:nvPr>
            <p:ph type="body" idx="4294967295"/>
          </p:nvPr>
        </p:nvSpPr>
        <p:spPr>
          <a:xfrm>
            <a:off x="586740" y="2993112"/>
            <a:ext cx="5638781" cy="28336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runs in all parallel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environments</a:t>
            </a:r>
          </a:p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Only a few functions are needed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Np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Pid</a:t>
            </a:r>
            <a:endParaRPr lang="en-US" sz="1100" dirty="0">
              <a:latin typeface="Arial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map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local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put_local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global_index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agg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SendMsg</a:t>
            </a:r>
            <a:r>
              <a:rPr lang="en-US" sz="1600" dirty="0">
                <a:latin typeface="Courier New" charset="0"/>
                <a:ea typeface="ＭＳ Ｐゴシック" charset="0"/>
              </a:rPr>
              <a:t>/</a:t>
            </a:r>
            <a:r>
              <a:rPr lang="en-US" sz="1600" dirty="0" err="1">
                <a:latin typeface="Courier New" charset="0"/>
                <a:ea typeface="ＭＳ Ｐゴシック" charset="0"/>
              </a:rPr>
              <a:t>RecvMsg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pic>
        <p:nvPicPr>
          <p:cNvPr id="75782" name="Picture 49" descr="SIAM-Cover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9" y="1162404"/>
            <a:ext cx="3674110" cy="54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50"/>
          <p:cNvSpPr>
            <a:spLocks noChangeArrowheads="1"/>
          </p:cNvSpPr>
          <p:nvPr/>
        </p:nvSpPr>
        <p:spPr bwMode="auto">
          <a:xfrm>
            <a:off x="6740525" y="1162403"/>
            <a:ext cx="3220085" cy="436118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Jeremy Kepner</a:t>
            </a: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800">
                <a:solidFill>
                  <a:schemeClr val="bg1"/>
                </a:solidFill>
                <a:latin typeface="Times" charset="0"/>
              </a:rPr>
              <a:t>Parallel MATLAB</a:t>
            </a: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for Multicore and Multinode Computers</a:t>
            </a:r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5784" name="Line 51"/>
          <p:cNvSpPr>
            <a:spLocks noChangeShapeType="1"/>
          </p:cNvSpPr>
          <p:nvPr/>
        </p:nvSpPr>
        <p:spPr bwMode="auto">
          <a:xfrm>
            <a:off x="7641590" y="2054790"/>
            <a:ext cx="141097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75785" name="Rectangle 52"/>
          <p:cNvSpPr>
            <a:spLocks noChangeArrowheads="1"/>
          </p:cNvSpPr>
          <p:nvPr/>
        </p:nvSpPr>
        <p:spPr bwMode="auto">
          <a:xfrm>
            <a:off x="143193" y="5590536"/>
            <a:ext cx="8451850" cy="1466006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>
            <a:spAutoFit/>
          </a:bodyPr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Distributed arrays have been recognized as the easiest way to program a parallel computers since the 1970s</a:t>
            </a:r>
          </a:p>
          <a:p>
            <a:pPr marL="960455" lvl="1" indent="-380291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Only a small number of distributed array functions are necessary to write nearly all parallel programs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is the first system to deploy interactive distributed arrays</a:t>
            </a:r>
          </a:p>
        </p:txBody>
      </p:sp>
      <p:grpSp>
        <p:nvGrpSpPr>
          <p:cNvPr id="75786" name="Group 53"/>
          <p:cNvGrpSpPr>
            <a:grpSpLocks/>
          </p:cNvGrpSpPr>
          <p:nvPr/>
        </p:nvGrpSpPr>
        <p:grpSpPr bwMode="auto">
          <a:xfrm>
            <a:off x="7142162" y="2927387"/>
            <a:ext cx="2243932" cy="2687955"/>
            <a:chOff x="3978" y="1573"/>
            <a:chExt cx="1285" cy="1494"/>
          </a:xfrm>
        </p:grpSpPr>
        <p:sp>
          <p:nvSpPr>
            <p:cNvPr id="75788" name="Line 54"/>
            <p:cNvSpPr>
              <a:spLocks noChangeShapeType="1"/>
            </p:cNvSpPr>
            <p:nvPr/>
          </p:nvSpPr>
          <p:spPr bwMode="auto">
            <a:xfrm rot="-5400000">
              <a:off x="4009" y="22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Line 55"/>
            <p:cNvSpPr>
              <a:spLocks noChangeShapeType="1"/>
            </p:cNvSpPr>
            <p:nvPr/>
          </p:nvSpPr>
          <p:spPr bwMode="auto">
            <a:xfrm>
              <a:off x="4093" y="3003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0" name="Line 56"/>
            <p:cNvSpPr>
              <a:spLocks noChangeShapeType="1"/>
            </p:cNvSpPr>
            <p:nvPr/>
          </p:nvSpPr>
          <p:spPr bwMode="auto">
            <a:xfrm rot="-5400000">
              <a:off x="4006" y="2740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Line 57"/>
            <p:cNvSpPr>
              <a:spLocks noChangeShapeType="1"/>
            </p:cNvSpPr>
            <p:nvPr/>
          </p:nvSpPr>
          <p:spPr bwMode="auto">
            <a:xfrm rot="-5400000">
              <a:off x="4991" y="2800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Line 58"/>
            <p:cNvSpPr>
              <a:spLocks noChangeShapeType="1"/>
            </p:cNvSpPr>
            <p:nvPr/>
          </p:nvSpPr>
          <p:spPr bwMode="auto">
            <a:xfrm>
              <a:off x="4268" y="2650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Line 59"/>
            <p:cNvSpPr>
              <a:spLocks noChangeShapeType="1"/>
            </p:cNvSpPr>
            <p:nvPr/>
          </p:nvSpPr>
          <p:spPr bwMode="auto">
            <a:xfrm>
              <a:off x="4302" y="1771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Line 60"/>
            <p:cNvSpPr>
              <a:spLocks noChangeShapeType="1"/>
            </p:cNvSpPr>
            <p:nvPr/>
          </p:nvSpPr>
          <p:spPr bwMode="auto">
            <a:xfrm>
              <a:off x="4548" y="1782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61"/>
            <p:cNvSpPr>
              <a:spLocks noChangeShapeType="1"/>
            </p:cNvSpPr>
            <p:nvPr/>
          </p:nvSpPr>
          <p:spPr bwMode="auto">
            <a:xfrm>
              <a:off x="4793" y="1793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62"/>
            <p:cNvSpPr>
              <a:spLocks noChangeShapeType="1"/>
            </p:cNvSpPr>
            <p:nvPr/>
          </p:nvSpPr>
          <p:spPr bwMode="auto">
            <a:xfrm>
              <a:off x="5039" y="1804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97" name="Picture 6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" y="2135"/>
              <a:ext cx="113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8" name="Line 64"/>
            <p:cNvSpPr>
              <a:spLocks noChangeShapeType="1"/>
            </p:cNvSpPr>
            <p:nvPr/>
          </p:nvSpPr>
          <p:spPr bwMode="auto">
            <a:xfrm>
              <a:off x="4098" y="2489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Line 65"/>
            <p:cNvSpPr>
              <a:spLocks noChangeShapeType="1"/>
            </p:cNvSpPr>
            <p:nvPr/>
          </p:nvSpPr>
          <p:spPr bwMode="auto">
            <a:xfrm rot="-5400000">
              <a:off x="4011" y="2226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Line 66"/>
            <p:cNvSpPr>
              <a:spLocks noChangeShapeType="1"/>
            </p:cNvSpPr>
            <p:nvPr/>
          </p:nvSpPr>
          <p:spPr bwMode="auto">
            <a:xfrm rot="-5400000">
              <a:off x="4996" y="2286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Line 67"/>
            <p:cNvSpPr>
              <a:spLocks noChangeShapeType="1"/>
            </p:cNvSpPr>
            <p:nvPr/>
          </p:nvSpPr>
          <p:spPr bwMode="auto">
            <a:xfrm>
              <a:off x="4273" y="2136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Line 68"/>
            <p:cNvSpPr>
              <a:spLocks noChangeShapeType="1"/>
            </p:cNvSpPr>
            <p:nvPr/>
          </p:nvSpPr>
          <p:spPr bwMode="auto">
            <a:xfrm rot="-5400000">
              <a:off x="4255" y="2238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Line 69"/>
            <p:cNvSpPr>
              <a:spLocks noChangeShapeType="1"/>
            </p:cNvSpPr>
            <p:nvPr/>
          </p:nvSpPr>
          <p:spPr bwMode="auto">
            <a:xfrm rot="-5400000">
              <a:off x="4502" y="2254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Line 70"/>
            <p:cNvSpPr>
              <a:spLocks noChangeShapeType="1"/>
            </p:cNvSpPr>
            <p:nvPr/>
          </p:nvSpPr>
          <p:spPr bwMode="auto">
            <a:xfrm rot="-5400000">
              <a:off x="4749" y="2269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Line 71"/>
            <p:cNvSpPr>
              <a:spLocks noChangeShapeType="1"/>
            </p:cNvSpPr>
            <p:nvPr/>
          </p:nvSpPr>
          <p:spPr bwMode="auto">
            <a:xfrm>
              <a:off x="4302" y="1770"/>
              <a:ext cx="0" cy="54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Line 72"/>
            <p:cNvSpPr>
              <a:spLocks noChangeShapeType="1"/>
            </p:cNvSpPr>
            <p:nvPr/>
          </p:nvSpPr>
          <p:spPr bwMode="auto">
            <a:xfrm>
              <a:off x="4548" y="1784"/>
              <a:ext cx="0" cy="5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73"/>
            <p:cNvSpPr>
              <a:spLocks noChangeShapeType="1"/>
            </p:cNvSpPr>
            <p:nvPr/>
          </p:nvSpPr>
          <p:spPr bwMode="auto">
            <a:xfrm flipH="1">
              <a:off x="4788" y="1790"/>
              <a:ext cx="5" cy="5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Line 74"/>
            <p:cNvSpPr>
              <a:spLocks noChangeShapeType="1"/>
            </p:cNvSpPr>
            <p:nvPr/>
          </p:nvSpPr>
          <p:spPr bwMode="auto">
            <a:xfrm>
              <a:off x="5039" y="1806"/>
              <a:ext cx="3" cy="56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Text Box 75"/>
            <p:cNvSpPr txBox="1">
              <a:spLocks noChangeArrowheads="1"/>
            </p:cNvSpPr>
            <p:nvPr/>
          </p:nvSpPr>
          <p:spPr bwMode="auto">
            <a:xfrm>
              <a:off x="4218" y="2755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1</a:t>
              </a:r>
            </a:p>
          </p:txBody>
        </p:sp>
        <p:sp>
          <p:nvSpPr>
            <p:cNvPr id="75810" name="Text Box 76"/>
            <p:cNvSpPr txBox="1">
              <a:spLocks noChangeArrowheads="1"/>
            </p:cNvSpPr>
            <p:nvPr/>
          </p:nvSpPr>
          <p:spPr bwMode="auto">
            <a:xfrm>
              <a:off x="4469" y="2767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2</a:t>
              </a:r>
            </a:p>
          </p:txBody>
        </p:sp>
        <p:sp>
          <p:nvSpPr>
            <p:cNvPr id="75811" name="Text Box 77"/>
            <p:cNvSpPr txBox="1">
              <a:spLocks noChangeArrowheads="1"/>
            </p:cNvSpPr>
            <p:nvPr/>
          </p:nvSpPr>
          <p:spPr bwMode="auto">
            <a:xfrm>
              <a:off x="4714" y="2779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3</a:t>
              </a:r>
            </a:p>
          </p:txBody>
        </p:sp>
        <p:sp>
          <p:nvSpPr>
            <p:cNvPr id="75812" name="Text Box 78"/>
            <p:cNvSpPr txBox="1">
              <a:spLocks noChangeArrowheads="1"/>
            </p:cNvSpPr>
            <p:nvPr/>
          </p:nvSpPr>
          <p:spPr bwMode="auto">
            <a:xfrm>
              <a:off x="4958" y="2792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4</a:t>
              </a:r>
            </a:p>
          </p:txBody>
        </p:sp>
        <p:sp>
          <p:nvSpPr>
            <p:cNvPr id="75813" name="Line 79"/>
            <p:cNvSpPr>
              <a:spLocks noChangeShapeType="1"/>
            </p:cNvSpPr>
            <p:nvPr/>
          </p:nvSpPr>
          <p:spPr bwMode="auto">
            <a:xfrm>
              <a:off x="4305" y="2073"/>
              <a:ext cx="246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Line 80"/>
            <p:cNvSpPr>
              <a:spLocks noChangeShapeType="1"/>
            </p:cNvSpPr>
            <p:nvPr/>
          </p:nvSpPr>
          <p:spPr bwMode="auto">
            <a:xfrm>
              <a:off x="4305" y="2039"/>
              <a:ext cx="488" cy="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Line 81"/>
            <p:cNvSpPr>
              <a:spLocks noChangeShapeType="1"/>
            </p:cNvSpPr>
            <p:nvPr/>
          </p:nvSpPr>
          <p:spPr bwMode="auto">
            <a:xfrm>
              <a:off x="4310" y="2010"/>
              <a:ext cx="727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Line 82"/>
            <p:cNvSpPr>
              <a:spLocks noChangeShapeType="1"/>
            </p:cNvSpPr>
            <p:nvPr/>
          </p:nvSpPr>
          <p:spPr bwMode="auto">
            <a:xfrm flipV="1">
              <a:off x="3978" y="1774"/>
              <a:ext cx="0" cy="10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Line 83"/>
            <p:cNvSpPr>
              <a:spLocks noChangeShapeType="1"/>
            </p:cNvSpPr>
            <p:nvPr/>
          </p:nvSpPr>
          <p:spPr bwMode="auto">
            <a:xfrm rot="-5400000">
              <a:off x="4250" y="2755"/>
              <a:ext cx="351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Line 84"/>
            <p:cNvSpPr>
              <a:spLocks noChangeShapeType="1"/>
            </p:cNvSpPr>
            <p:nvPr/>
          </p:nvSpPr>
          <p:spPr bwMode="auto">
            <a:xfrm rot="-5400000">
              <a:off x="4497" y="2769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Line 85"/>
            <p:cNvSpPr>
              <a:spLocks noChangeShapeType="1"/>
            </p:cNvSpPr>
            <p:nvPr/>
          </p:nvSpPr>
          <p:spPr bwMode="auto">
            <a:xfrm rot="-5400000">
              <a:off x="4744" y="2785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820" name="Picture 8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" y="1573"/>
              <a:ext cx="112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21" name="Line 87"/>
            <p:cNvSpPr>
              <a:spLocks noChangeShapeType="1"/>
            </p:cNvSpPr>
            <p:nvPr/>
          </p:nvSpPr>
          <p:spPr bwMode="auto">
            <a:xfrm>
              <a:off x="4090" y="1927"/>
              <a:ext cx="986" cy="6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Line 88"/>
            <p:cNvSpPr>
              <a:spLocks noChangeShapeType="1"/>
            </p:cNvSpPr>
            <p:nvPr/>
          </p:nvSpPr>
          <p:spPr bwMode="auto">
            <a:xfrm rot="-5400000">
              <a:off x="4003" y="1663"/>
              <a:ext cx="350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Line 89"/>
            <p:cNvSpPr>
              <a:spLocks noChangeShapeType="1"/>
            </p:cNvSpPr>
            <p:nvPr/>
          </p:nvSpPr>
          <p:spPr bwMode="auto">
            <a:xfrm rot="-5400000">
              <a:off x="4987" y="17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Line 90"/>
            <p:cNvSpPr>
              <a:spLocks noChangeShapeType="1"/>
            </p:cNvSpPr>
            <p:nvPr/>
          </p:nvSpPr>
          <p:spPr bwMode="auto">
            <a:xfrm>
              <a:off x="4264" y="1574"/>
              <a:ext cx="991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7" name="Line 91"/>
          <p:cNvSpPr>
            <a:spLocks noChangeShapeType="1"/>
          </p:cNvSpPr>
          <p:nvPr/>
        </p:nvSpPr>
        <p:spPr bwMode="auto">
          <a:xfrm>
            <a:off x="4857147" y="1352798"/>
            <a:ext cx="13236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9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26219" y="1000074"/>
            <a:ext cx="4716575" cy="62861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rgbClr val="BDDEFF">
                  <a:alpha val="68000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20" name="Picture 14" descr="windowsaz_h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05" y="6410656"/>
            <a:ext cx="1943576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 descr="microsoft live search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6026795"/>
            <a:ext cx="869633" cy="10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itle 1"/>
          <p:cNvSpPr>
            <a:spLocks noGrp="1"/>
          </p:cNvSpPr>
          <p:nvPr>
            <p:ph type="title" idx="4294967295"/>
          </p:nvPr>
        </p:nvSpPr>
        <p:spPr>
          <a:xfrm>
            <a:off x="502920" y="194310"/>
            <a:ext cx="9052560" cy="58293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Computing Concepts</a:t>
            </a:r>
          </a:p>
        </p:txBody>
      </p:sp>
      <p:sp>
        <p:nvSpPr>
          <p:cNvPr id="3482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920" y="85460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Data Intensive Computing</a:t>
            </a:r>
          </a:p>
        </p:txBody>
      </p:sp>
      <p:sp>
        <p:nvSpPr>
          <p:cNvPr id="34824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" y="1579668"/>
            <a:ext cx="4444207" cy="5377710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 architecture for large scale data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Billions of records/day, trillions of stored records, petabytes of storage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File System 2003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MapReduce</a:t>
            </a:r>
            <a:r>
              <a:rPr lang="en-US" sz="1600" dirty="0">
                <a:latin typeface="Arial" charset="0"/>
                <a:ea typeface="ＭＳ Ｐゴシック" charset="0"/>
              </a:rPr>
              <a:t> 2004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BigTable</a:t>
            </a:r>
            <a:r>
              <a:rPr lang="en-US" sz="1600" dirty="0">
                <a:latin typeface="Arial" charset="0"/>
                <a:ea typeface="ＭＳ Ｐゴシック" charset="0"/>
              </a:rPr>
              <a:t> 2006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Performance and scale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Optimized for ingest, query and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Co-mingled data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Relaxed data model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Simplified programming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sp>
        <p:nvSpPr>
          <p:cNvPr id="348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09528" y="85460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Utility Computing</a:t>
            </a:r>
          </a:p>
        </p:txBody>
      </p:sp>
      <p:sp>
        <p:nvSpPr>
          <p:cNvPr id="3482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5109528" y="1579669"/>
            <a:ext cx="4622324" cy="4478126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Compute services for outsourcing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Concurrent, independent users operating across millions of records and terabytes of data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IT as a 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Infrastructure as a Service (IaaS)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Platform as a Service (PaaS)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Software as a Service (SaaS)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Isolation of user data and computation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Portability of data with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Hosting traditional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Lower cost of ownership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Capacity on demand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pic>
        <p:nvPicPr>
          <p:cNvPr id="34827" name="Picture 6" descr="cloud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6678093"/>
            <a:ext cx="1344613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7" descr="y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26335"/>
            <a:ext cx="1655445" cy="3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8" descr="logo.g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02" y="6125750"/>
            <a:ext cx="1314926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13890"/>
          <a:stretch>
            <a:fillRect/>
          </a:stretch>
        </p:blipFill>
        <p:spPr bwMode="auto">
          <a:xfrm>
            <a:off x="3055938" y="6100562"/>
            <a:ext cx="1648460" cy="4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1" descr="logo_aw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3" y="6313500"/>
            <a:ext cx="1306195" cy="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2" descr="apache-logo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 b="26183"/>
          <a:stretch>
            <a:fillRect/>
          </a:stretch>
        </p:blipFill>
        <p:spPr bwMode="auto">
          <a:xfrm>
            <a:off x="2942432" y="6582739"/>
            <a:ext cx="1274763" cy="5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3" descr="150x55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3" y="5955466"/>
            <a:ext cx="1320165" cy="50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5" descr="salesforce_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9" b="33627"/>
          <a:stretch>
            <a:fillRect/>
          </a:stretch>
        </p:blipFill>
        <p:spPr bwMode="auto">
          <a:xfrm>
            <a:off x="8476298" y="5968060"/>
            <a:ext cx="1520984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" descr="logo_cloudnine_140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2" y="6279315"/>
            <a:ext cx="1040765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7" descr="logo_iTricity_140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82" y="6655342"/>
            <a:ext cx="1009333" cy="36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 smtClean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pic>
        <p:nvPicPr>
          <p:cNvPr id="6" name="Picture 5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9" name="Picture 8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pic>
        <p:nvPicPr>
          <p:cNvPr id="12" name="Picture 11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225294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Each ecosystem is at the center of a multi-$B market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Pros/cons of each are numerous; diverging hardware/software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Some missions can exist wholly in one ecosystem; some can’t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257300" y="14681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1341120" y="44907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543800" y="155448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43800" y="440436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9428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provides interactive, on-demand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Accumulo</a:t>
            </a:r>
            <a:r>
              <a:rPr lang="en-US" sz="1800" b="1" dirty="0"/>
              <a:t> database provides high performance indexing, search, and authorizations within a </a:t>
            </a:r>
            <a:r>
              <a:rPr lang="en-US" sz="1800" b="1" dirty="0" err="1"/>
              <a:t>Hadoop</a:t>
            </a:r>
            <a:r>
              <a:rPr lang="en-US" sz="1800" b="1" dirty="0"/>
              <a:t> environment 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699760" y="2232139"/>
            <a:ext cx="17602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" name="Picture 2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1886697"/>
            <a:ext cx="754465" cy="7569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766060" y="4784065"/>
            <a:ext cx="1173480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1" name="Picture 30" descr="accumul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pic>
        <p:nvPicPr>
          <p:cNvPr id="2" name="Picture 1" descr="hbase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</a:t>
            </a:r>
            <a:r>
              <a:rPr lang="en-US" sz="1800" b="1" dirty="0" err="1"/>
              <a:t>MapReduce</a:t>
            </a:r>
            <a:r>
              <a:rPr lang="en-US" sz="1800" b="1" dirty="0"/>
              <a:t> provides map/reduce interface to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D4M provides an interactive parallel scientific computing environment to databases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196840" y="2018452"/>
            <a:ext cx="0" cy="1036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28" name="Picture 27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3244425"/>
            <a:ext cx="500663" cy="502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01340" y="3239365"/>
            <a:ext cx="1645200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 smtClean="0"/>
              <a:t>MapReduce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514600" y="3158065"/>
            <a:ext cx="2682240" cy="69088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latin typeface="Arial" pitchFamily="-110" charset="0"/>
            </a:endParaRPr>
          </a:p>
        </p:txBody>
      </p:sp>
      <p:pic>
        <p:nvPicPr>
          <p:cNvPr id="34" name="Picture 41" descr="110111-D4M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196" y="3141132"/>
            <a:ext cx="2874535" cy="7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pic>
        <p:nvPicPr>
          <p:cNvPr id="27" name="Picture 26" descr="accumul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pic>
        <p:nvPicPr>
          <p:cNvPr id="29" name="Picture 28" descr="hbase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7241" y="137796"/>
            <a:ext cx="7993218" cy="931598"/>
          </a:xfrm>
        </p:spPr>
        <p:txBody>
          <a:bodyPr/>
          <a:lstStyle/>
          <a:p>
            <a:r>
              <a:rPr lang="en-US" dirty="0" smtClean="0"/>
              <a:t>Big Compute + Big Data Stack</a:t>
            </a:r>
            <a:endParaRPr lang="en-US" dirty="0"/>
          </a:p>
        </p:txBody>
      </p:sp>
      <p:graphicFrame>
        <p:nvGraphicFramePr>
          <p:cNvPr id="10" name="Group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85194"/>
              </p:ext>
            </p:extLst>
          </p:nvPr>
        </p:nvGraphicFramePr>
        <p:xfrm>
          <a:off x="6466725" y="2793535"/>
          <a:ext cx="642620" cy="673610"/>
        </p:xfrm>
        <a:graphic>
          <a:graphicData uri="http://schemas.openxmlformats.org/drawingml/2006/table">
            <a:tbl>
              <a:tblPr/>
              <a:tblGrid>
                <a:gridCol w="128524"/>
                <a:gridCol w="128524"/>
                <a:gridCol w="128524"/>
                <a:gridCol w="128524"/>
                <a:gridCol w="128524"/>
              </a:tblGrid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502920" y="2671992"/>
            <a:ext cx="5700219" cy="1073649"/>
            <a:chOff x="457200" y="2590800"/>
            <a:chExt cx="5418667" cy="990600"/>
          </a:xfrm>
        </p:grpSpPr>
        <p:sp>
          <p:nvSpPr>
            <p:cNvPr id="44" name="Freeform 43"/>
            <p:cNvSpPr/>
            <p:nvPr/>
          </p:nvSpPr>
          <p:spPr>
            <a:xfrm>
              <a:off x="4258733" y="2692400"/>
              <a:ext cx="1617134" cy="753533"/>
            </a:xfrm>
            <a:custGeom>
              <a:avLst/>
              <a:gdLst>
                <a:gd name="connsiteX0" fmla="*/ 0 w 1617134"/>
                <a:gd name="connsiteY0" fmla="*/ 0 h 753533"/>
                <a:gd name="connsiteX1" fmla="*/ 8467 w 1617134"/>
                <a:gd name="connsiteY1" fmla="*/ 753533 h 753533"/>
                <a:gd name="connsiteX2" fmla="*/ 1617134 w 1617134"/>
                <a:gd name="connsiteY2" fmla="*/ 668867 h 753533"/>
                <a:gd name="connsiteX3" fmla="*/ 1617134 w 1617134"/>
                <a:gd name="connsiteY3" fmla="*/ 59267 h 753533"/>
                <a:gd name="connsiteX4" fmla="*/ 0 w 1617134"/>
                <a:gd name="connsiteY4" fmla="*/ 0 h 7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134" h="753533">
                  <a:moveTo>
                    <a:pt x="0" y="0"/>
                  </a:moveTo>
                  <a:cubicBezTo>
                    <a:pt x="2822" y="251178"/>
                    <a:pt x="5645" y="502355"/>
                    <a:pt x="8467" y="753533"/>
                  </a:cubicBezTo>
                  <a:lnTo>
                    <a:pt x="1617134" y="668867"/>
                  </a:lnTo>
                  <a:lnTo>
                    <a:pt x="1617134" y="59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>
                <a:alpha val="33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n>
                  <a:solidFill>
                    <a:srgbClr val="000000"/>
                  </a:solidFill>
                </a:ln>
                <a:latin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57200" y="2590800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2964" y="2773632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Level </a:t>
              </a:r>
              <a:r>
                <a:rPr lang="en-US" b="1" dirty="0" err="1">
                  <a:solidFill>
                    <a:srgbClr val="003767"/>
                  </a:solidFill>
                </a:rPr>
                <a:t>Composable</a:t>
              </a:r>
              <a:r>
                <a:rPr lang="en-US" b="1" dirty="0">
                  <a:solidFill>
                    <a:srgbClr val="003767"/>
                  </a:solidFill>
                </a:rPr>
                <a:t> API: D4M (“Databases for </a:t>
              </a:r>
              <a:r>
                <a:rPr lang="en-US" b="1" dirty="0" err="1">
                  <a:solidFill>
                    <a:srgbClr val="003767"/>
                  </a:solidFill>
                </a:rPr>
                <a:t>Matlab</a:t>
              </a:r>
              <a:r>
                <a:rPr lang="en-US" b="1" dirty="0">
                  <a:solidFill>
                    <a:srgbClr val="003767"/>
                  </a:solidFill>
                </a:rPr>
                <a:t>”)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2920" y="1190667"/>
            <a:ext cx="9041879" cy="1317250"/>
            <a:chOff x="457200" y="1286933"/>
            <a:chExt cx="8595272" cy="1215357"/>
          </a:xfrm>
        </p:grpSpPr>
        <p:pic>
          <p:nvPicPr>
            <p:cNvPr id="29" name="Picture 8" descr="GraphD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723" y="1287852"/>
              <a:ext cx="3429000" cy="1214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457200" y="1286933"/>
              <a:ext cx="8595272" cy="1176867"/>
              <a:chOff x="457200" y="1286933"/>
              <a:chExt cx="8595272" cy="117686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250267" y="1286933"/>
                <a:ext cx="1430866" cy="1176867"/>
              </a:xfrm>
              <a:custGeom>
                <a:avLst/>
                <a:gdLst>
                  <a:gd name="connsiteX0" fmla="*/ 0 w 1430866"/>
                  <a:gd name="connsiteY0" fmla="*/ 228600 h 1176867"/>
                  <a:gd name="connsiteX1" fmla="*/ 1413933 w 1430866"/>
                  <a:gd name="connsiteY1" fmla="*/ 0 h 1176867"/>
                  <a:gd name="connsiteX2" fmla="*/ 1430866 w 1430866"/>
                  <a:gd name="connsiteY2" fmla="*/ 1176867 h 1176867"/>
                  <a:gd name="connsiteX3" fmla="*/ 8466 w 1430866"/>
                  <a:gd name="connsiteY3" fmla="*/ 965200 h 1176867"/>
                  <a:gd name="connsiteX4" fmla="*/ 0 w 1430866"/>
                  <a:gd name="connsiteY4" fmla="*/ 2286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866" h="1176867">
                    <a:moveTo>
                      <a:pt x="0" y="228600"/>
                    </a:moveTo>
                    <a:lnTo>
                      <a:pt x="1413933" y="0"/>
                    </a:lnTo>
                    <a:lnTo>
                      <a:pt x="1430866" y="1176867"/>
                    </a:lnTo>
                    <a:lnTo>
                      <a:pt x="8466" y="9652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700"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99872" y="1706832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0F3767"/>
                    </a:solidFill>
                  </a:rPr>
                  <a:t>Weak Signatures,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Noisy Data,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Dynamics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457200" y="1402032"/>
                <a:ext cx="3810000" cy="990600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376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6805" y="1549533"/>
                <a:ext cx="3383236" cy="65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Novel Analytics for:</a:t>
                </a:r>
              </a:p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Text, Cyber, Bio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02921" y="5390364"/>
            <a:ext cx="9138163" cy="1247117"/>
            <a:chOff x="457200" y="4834824"/>
            <a:chExt cx="8686800" cy="11506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57200" y="4907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8" name="Picture 27" descr="LLGri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687" y="4834824"/>
              <a:ext cx="2438400" cy="1150650"/>
            </a:xfrm>
            <a:prstGeom prst="rect">
              <a:avLst/>
            </a:prstGeom>
          </p:spPr>
        </p:pic>
        <p:sp>
          <p:nvSpPr>
            <p:cNvPr id="46" name="Freeform 45"/>
            <p:cNvSpPr/>
            <p:nvPr/>
          </p:nvSpPr>
          <p:spPr>
            <a:xfrm>
              <a:off x="4258733" y="4885267"/>
              <a:ext cx="1388534" cy="1049866"/>
            </a:xfrm>
            <a:custGeom>
              <a:avLst/>
              <a:gdLst>
                <a:gd name="connsiteX0" fmla="*/ 0 w 1388534"/>
                <a:gd name="connsiteY0" fmla="*/ 118533 h 1049866"/>
                <a:gd name="connsiteX1" fmla="*/ 0 w 1388534"/>
                <a:gd name="connsiteY1" fmla="*/ 897466 h 1049866"/>
                <a:gd name="connsiteX2" fmla="*/ 1388534 w 1388534"/>
                <a:gd name="connsiteY2" fmla="*/ 1049866 h 1049866"/>
                <a:gd name="connsiteX3" fmla="*/ 1388534 w 1388534"/>
                <a:gd name="connsiteY3" fmla="*/ 0 h 1049866"/>
                <a:gd name="connsiteX4" fmla="*/ 0 w 1388534"/>
                <a:gd name="connsiteY4" fmla="*/ 118533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534" h="1049866">
                  <a:moveTo>
                    <a:pt x="0" y="118533"/>
                  </a:moveTo>
                  <a:lnTo>
                    <a:pt x="0" y="897466"/>
                  </a:lnTo>
                  <a:lnTo>
                    <a:pt x="1388534" y="1049866"/>
                  </a:lnTo>
                  <a:lnTo>
                    <a:pt x="1388534" y="0"/>
                  </a:lnTo>
                  <a:lnTo>
                    <a:pt x="0" y="118533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69646" y="5082516"/>
              <a:ext cx="1074354" cy="638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Interactive Super-computing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5082516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Performance Computing: </a:t>
              </a:r>
              <a:r>
                <a:rPr lang="en-US" b="1" dirty="0" err="1">
                  <a:solidFill>
                    <a:srgbClr val="003767"/>
                  </a:solidFill>
                </a:rPr>
                <a:t>LLGrid</a:t>
              </a:r>
              <a:r>
                <a:rPr lang="en-US" b="1" dirty="0">
                  <a:solidFill>
                    <a:srgbClr val="003767"/>
                  </a:solidFill>
                </a:rPr>
                <a:t> + </a:t>
              </a:r>
              <a:r>
                <a:rPr lang="en-US" b="1" dirty="0" err="1">
                  <a:solidFill>
                    <a:srgbClr val="003767"/>
                  </a:solidFill>
                </a:rPr>
                <a:t>Hadoop</a:t>
              </a:r>
              <a:endParaRPr lang="en-US" b="1" dirty="0">
                <a:solidFill>
                  <a:srgbClr val="003767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2920" y="4066465"/>
            <a:ext cx="8870653" cy="1075292"/>
            <a:chOff x="457200" y="3764232"/>
            <a:chExt cx="8432504" cy="992116"/>
          </a:xfrm>
        </p:grpSpPr>
        <p:pic>
          <p:nvPicPr>
            <p:cNvPr id="30" name="Picture 29" descr="CB_matrix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189" y="3792366"/>
              <a:ext cx="1048832" cy="963982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4258733" y="3810000"/>
              <a:ext cx="2065867" cy="880533"/>
            </a:xfrm>
            <a:custGeom>
              <a:avLst/>
              <a:gdLst>
                <a:gd name="connsiteX0" fmla="*/ 0 w 2065867"/>
                <a:gd name="connsiteY0" fmla="*/ 59267 h 880533"/>
                <a:gd name="connsiteX1" fmla="*/ 16934 w 2065867"/>
                <a:gd name="connsiteY1" fmla="*/ 812800 h 880533"/>
                <a:gd name="connsiteX2" fmla="*/ 2057400 w 2065867"/>
                <a:gd name="connsiteY2" fmla="*/ 880533 h 880533"/>
                <a:gd name="connsiteX3" fmla="*/ 2065867 w 2065867"/>
                <a:gd name="connsiteY3" fmla="*/ 0 h 880533"/>
                <a:gd name="connsiteX4" fmla="*/ 0 w 2065867"/>
                <a:gd name="connsiteY4" fmla="*/ 59267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867" h="880533">
                  <a:moveTo>
                    <a:pt x="0" y="59267"/>
                  </a:moveTo>
                  <a:lnTo>
                    <a:pt x="16934" y="812800"/>
                  </a:lnTo>
                  <a:lnTo>
                    <a:pt x="2057400" y="880533"/>
                  </a:lnTo>
                  <a:cubicBezTo>
                    <a:pt x="2060222" y="587022"/>
                    <a:pt x="2063045" y="293511"/>
                    <a:pt x="2065867" y="0"/>
                  </a:cubicBezTo>
                  <a:lnTo>
                    <a:pt x="0" y="59267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67600" y="3844326"/>
              <a:ext cx="1422104" cy="82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Distributed Database/ Distributed File System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7200" y="3764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64" y="3950613"/>
              <a:ext cx="3733800" cy="67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Distributed Database:  </a:t>
              </a:r>
              <a:r>
                <a:rPr lang="en-US" b="1" dirty="0" err="1">
                  <a:solidFill>
                    <a:srgbClr val="003767"/>
                  </a:solidFill>
                </a:rPr>
                <a:t>Accumulo</a:t>
              </a:r>
              <a:r>
                <a:rPr lang="en-US" b="1" dirty="0">
                  <a:solidFill>
                    <a:srgbClr val="003767"/>
                  </a:solidFill>
                </a:rPr>
                <a:t>/</a:t>
              </a:r>
              <a:r>
                <a:rPr lang="en-US" b="1" dirty="0" err="1">
                  <a:solidFill>
                    <a:srgbClr val="003767"/>
                  </a:solidFill>
                </a:rPr>
                <a:t>HBase</a:t>
              </a:r>
              <a:r>
                <a:rPr lang="en-US" b="1" dirty="0">
                  <a:solidFill>
                    <a:srgbClr val="003767"/>
                  </a:solidFill>
                </a:rPr>
                <a:t> (triple store)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2866" y="2699226"/>
            <a:ext cx="2550659" cy="1152184"/>
            <a:chOff x="6666241" y="2670894"/>
            <a:chExt cx="2318781" cy="1016633"/>
          </a:xfrm>
        </p:grpSpPr>
        <p:sp>
          <p:nvSpPr>
            <p:cNvPr id="13" name="Oval 12"/>
            <p:cNvSpPr/>
            <p:nvPr/>
          </p:nvSpPr>
          <p:spPr bwMode="auto">
            <a:xfrm>
              <a:off x="7682241" y="3593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199641" y="29081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428241" y="35177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809241" y="2831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809241" y="3212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cxnSp>
          <p:nvCxnSpPr>
            <p:cNvPr id="16" name="Curved Connector 15"/>
            <p:cNvCxnSpPr>
              <a:stCxn id="11" idx="7"/>
              <a:endCxn id="14" idx="1"/>
            </p:cNvCxnSpPr>
            <p:nvPr/>
          </p:nvCxnSpPr>
          <p:spPr bwMode="auto">
            <a:xfrm rot="5400000" flipH="1" flipV="1">
              <a:off x="7504441" y="2603320"/>
              <a:ext cx="76200" cy="555718"/>
            </a:xfrm>
            <a:prstGeom prst="curvedConnector3">
              <a:avLst>
                <a:gd name="adj1" fmla="val 41464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Curved Connector 16"/>
            <p:cNvCxnSpPr>
              <a:stCxn id="14" idx="6"/>
              <a:endCxn id="15" idx="6"/>
            </p:cNvCxnSpPr>
            <p:nvPr/>
          </p:nvCxnSpPr>
          <p:spPr bwMode="auto">
            <a:xfrm>
              <a:off x="7885441" y="2870020"/>
              <a:ext cx="1588" cy="381000"/>
            </a:xfrm>
            <a:prstGeom prst="curvedConnector3">
              <a:avLst>
                <a:gd name="adj1" fmla="val 14395466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Curved Connector 17"/>
            <p:cNvCxnSpPr>
              <a:stCxn id="11" idx="4"/>
              <a:endCxn id="12" idx="1"/>
            </p:cNvCxnSpPr>
            <p:nvPr/>
          </p:nvCxnSpPr>
          <p:spPr bwMode="auto">
            <a:xfrm rot="16200000" flipH="1">
              <a:off x="7066291" y="3155769"/>
              <a:ext cx="544559" cy="201659"/>
            </a:xfrm>
            <a:prstGeom prst="curvedConnector3">
              <a:avLst>
                <a:gd name="adj1" fmla="val 9821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Curved Connector 18"/>
            <p:cNvCxnSpPr>
              <a:stCxn id="14" idx="4"/>
              <a:endCxn id="12" idx="7"/>
            </p:cNvCxnSpPr>
            <p:nvPr/>
          </p:nvCxnSpPr>
          <p:spPr bwMode="auto">
            <a:xfrm rot="5400000">
              <a:off x="7359933" y="3041470"/>
              <a:ext cx="620759" cy="35405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" name="Curved Connector 19"/>
            <p:cNvCxnSpPr>
              <a:stCxn id="13" idx="6"/>
              <a:endCxn id="15" idx="5"/>
            </p:cNvCxnSpPr>
            <p:nvPr/>
          </p:nvCxnSpPr>
          <p:spPr bwMode="auto">
            <a:xfrm flipV="1">
              <a:off x="7758441" y="3277961"/>
              <a:ext cx="115841" cy="3540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" name="Curved Connector 20"/>
            <p:cNvCxnSpPr>
              <a:stCxn id="13" idx="1"/>
              <a:endCxn id="11" idx="6"/>
            </p:cNvCxnSpPr>
            <p:nvPr/>
          </p:nvCxnSpPr>
          <p:spPr bwMode="auto">
            <a:xfrm rot="16200000" flipV="1">
              <a:off x="7155192" y="3066870"/>
              <a:ext cx="658859" cy="4175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2" name="Left-Right Arrow 21"/>
            <p:cNvSpPr/>
            <p:nvPr/>
          </p:nvSpPr>
          <p:spPr bwMode="auto">
            <a:xfrm>
              <a:off x="6666241" y="2904226"/>
              <a:ext cx="381000" cy="228600"/>
            </a:xfrm>
            <a:prstGeom prst="leftRightArrow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5067" y="2794754"/>
              <a:ext cx="239757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28637" y="3060520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1241" y="3483852"/>
              <a:ext cx="237862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92945" y="2670894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94422" y="2902577"/>
              <a:ext cx="990600" cy="43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Array Algebra</a:t>
              </a:r>
            </a:p>
          </p:txBody>
        </p:sp>
      </p:grp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910361" y="6693383"/>
            <a:ext cx="8182868" cy="459670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203765" tIns="101882" rIns="203765" bIns="101882">
            <a:spAutoFit/>
          </a:bodyPr>
          <a:lstStyle/>
          <a:p>
            <a:pPr marL="260013" indent="-260013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Combining Big Compute and Big Data enables entirely new domains</a:t>
            </a:r>
          </a:p>
        </p:txBody>
      </p:sp>
    </p:spTree>
    <p:extLst>
      <p:ext uri="{BB962C8B-B14F-4D97-AF65-F5344CB8AC3E}">
        <p14:creationId xmlns:p14="http://schemas.microsoft.com/office/powerpoint/2010/main" val="26490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Architecture Overview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98804" y="1802823"/>
            <a:ext cx="8035636" cy="41933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944987" y="2507096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967430" y="1371023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4528694" y="2366241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8694" y="3202105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28694" y="4037969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112386" y="3899475"/>
            <a:ext cx="46182" cy="1939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4424" y="2495549"/>
            <a:ext cx="242406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Hadoop</a:t>
            </a:r>
            <a:r>
              <a:rPr lang="en-US" sz="2400" b="1" dirty="0" smtClean="0"/>
              <a:t> cluster</a:t>
            </a:r>
            <a:endParaRPr lang="en-US" sz="2400" b="1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7244170" y="5813699"/>
          <a:ext cx="1764146" cy="75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522429" y="1219200"/>
            <a:ext cx="9007651" cy="5721005"/>
          </a:xfrm>
        </p:spPr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Distributed processing of large data</a:t>
            </a:r>
          </a:p>
          <a:p>
            <a:pPr lvl="2">
              <a:buNone/>
            </a:pPr>
            <a:r>
              <a:rPr lang="en-US" dirty="0" smtClean="0"/>
              <a:t>	Indexing log files</a:t>
            </a:r>
          </a:p>
          <a:p>
            <a:pPr lvl="2">
              <a:buNone/>
            </a:pPr>
            <a:r>
              <a:rPr lang="en-US" dirty="0" smtClean="0"/>
              <a:t>	Sorting data</a:t>
            </a:r>
          </a:p>
          <a:p>
            <a:pPr lvl="1"/>
            <a:r>
              <a:rPr lang="en-US" dirty="0" smtClean="0"/>
              <a:t>Scale up from single servers to thousands of machines</a:t>
            </a:r>
          </a:p>
          <a:p>
            <a:pPr lvl="2">
              <a:buNone/>
            </a:pPr>
            <a:r>
              <a:rPr lang="en-US" dirty="0" smtClean="0"/>
              <a:t>	Local computation and storage</a:t>
            </a:r>
          </a:p>
          <a:p>
            <a:pPr lvl="1"/>
            <a:r>
              <a:rPr lang="en-US" dirty="0" smtClean="0"/>
              <a:t>Detect and handle failures at the application layer</a:t>
            </a:r>
          </a:p>
          <a:p>
            <a:pPr lvl="2">
              <a:buNone/>
            </a:pPr>
            <a:r>
              <a:rPr lang="en-US" dirty="0" smtClean="0"/>
              <a:t>	Highly-available service on top of a cluster of computers</a:t>
            </a:r>
          </a:p>
          <a:p>
            <a:r>
              <a:rPr lang="en-US" dirty="0" smtClean="0"/>
              <a:t>Some difficulties are</a:t>
            </a:r>
          </a:p>
          <a:p>
            <a:pPr lvl="1"/>
            <a:r>
              <a:rPr lang="en-US" dirty="0" smtClean="0"/>
              <a:t>Controlling compute resources for a given job</a:t>
            </a:r>
          </a:p>
          <a:p>
            <a:pPr lvl="2">
              <a:buNone/>
            </a:pPr>
            <a:r>
              <a:rPr lang="en-US" dirty="0" smtClean="0"/>
              <a:t>	Full blown, greedy scheduling</a:t>
            </a:r>
          </a:p>
          <a:p>
            <a:pPr lvl="1"/>
            <a:r>
              <a:rPr lang="en-US" dirty="0" smtClean="0"/>
              <a:t>Multi-user environments</a:t>
            </a:r>
          </a:p>
          <a:p>
            <a:pPr lvl="2">
              <a:buNone/>
            </a:pPr>
            <a:r>
              <a:rPr lang="en-US" dirty="0" smtClean="0"/>
              <a:t>	Not easy to provide fair-share control on their use of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Non-Java programmers</a:t>
            </a:r>
          </a:p>
          <a:p>
            <a:pPr lvl="2">
              <a:buNone/>
            </a:pPr>
            <a:r>
              <a:rPr lang="en-US" dirty="0" smtClean="0"/>
              <a:t>	Takes time to learn the parallel programming API for Java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: Strengths and Weaknesses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LLGrid_MapReduce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830327593"/>
              </p:ext>
            </p:extLst>
          </p:nvPr>
        </p:nvGraphicFramePr>
        <p:xfrm>
          <a:off x="2598420" y="1727200"/>
          <a:ext cx="5842868" cy="16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3632" y="2481268"/>
            <a:ext cx="2269274" cy="4883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2" rIns="0" bIns="101882" rtlCol="0">
            <a:spAutoFit/>
          </a:bodyPr>
          <a:lstStyle/>
          <a:p>
            <a:pPr algn="ctr"/>
            <a:r>
              <a:rPr lang="en-US" sz="1800" dirty="0" err="1"/>
              <a:t>LLGrid_MapReduce</a:t>
            </a:r>
            <a:endParaRPr lang="en-US" sz="1800" dirty="0"/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 bwMode="auto">
          <a:xfrm rot="5400000" flipH="1" flipV="1">
            <a:off x="2134834" y="1433404"/>
            <a:ext cx="491301" cy="160443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4062203" y="2545761"/>
            <a:ext cx="1907938" cy="46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4057692" y="3131305"/>
            <a:ext cx="1921470" cy="9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48716" y="2413644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9571" y="3000906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2</a:t>
            </a:r>
          </a:p>
        </p:txBody>
      </p:sp>
      <p:cxnSp>
        <p:nvCxnSpPr>
          <p:cNvPr id="33" name="Shape 32"/>
          <p:cNvCxnSpPr>
            <a:stCxn id="19" idx="2"/>
            <a:endCxn id="27" idx="1"/>
          </p:cNvCxnSpPr>
          <p:nvPr/>
        </p:nvCxnSpPr>
        <p:spPr bwMode="auto">
          <a:xfrm rot="5400000" flipH="1" flipV="1">
            <a:off x="2813765" y="1434656"/>
            <a:ext cx="299454" cy="2770447"/>
          </a:xfrm>
          <a:prstGeom prst="bentConnector4">
            <a:avLst>
              <a:gd name="adj1" fmla="val -76339"/>
              <a:gd name="adj2" fmla="val 7047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7" name="Shape 36"/>
          <p:cNvCxnSpPr>
            <a:endCxn id="31" idx="1"/>
          </p:cNvCxnSpPr>
          <p:nvPr/>
        </p:nvCxnSpPr>
        <p:spPr bwMode="auto">
          <a:xfrm flipV="1">
            <a:off x="1632389" y="3257415"/>
            <a:ext cx="2707182" cy="4896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918268" y="343810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918268" y="361082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918268" y="378354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757" y="2675786"/>
            <a:ext cx="1292353" cy="26509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Reduce Task</a:t>
            </a:r>
          </a:p>
        </p:txBody>
      </p:sp>
      <p:cxnSp>
        <p:nvCxnSpPr>
          <p:cNvPr id="56" name="Shape 55"/>
          <p:cNvCxnSpPr>
            <a:stCxn id="54" idx="0"/>
          </p:cNvCxnSpPr>
          <p:nvPr/>
        </p:nvCxnSpPr>
        <p:spPr bwMode="auto">
          <a:xfrm rot="16200000" flipV="1">
            <a:off x="6935887" y="1726740"/>
            <a:ext cx="716300" cy="118179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27912" y="1823599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8362" y="1793118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cxnSp>
        <p:nvCxnSpPr>
          <p:cNvPr id="68" name="Elbow Connector 67"/>
          <p:cNvCxnSpPr>
            <a:endCxn id="54" idx="1"/>
          </p:cNvCxnSpPr>
          <p:nvPr/>
        </p:nvCxnSpPr>
        <p:spPr bwMode="auto">
          <a:xfrm>
            <a:off x="6722863" y="2538608"/>
            <a:ext cx="515895" cy="269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Elbow Connector 69"/>
          <p:cNvCxnSpPr>
            <a:endCxn id="54" idx="1"/>
          </p:cNvCxnSpPr>
          <p:nvPr/>
        </p:nvCxnSpPr>
        <p:spPr bwMode="auto">
          <a:xfrm flipV="1">
            <a:off x="6713001" y="2808336"/>
            <a:ext cx="525756" cy="309392"/>
          </a:xfrm>
          <a:prstGeom prst="bentConnector3">
            <a:avLst>
              <a:gd name="adj1" fmla="val 5081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71" name="Rounded Rectangle 70"/>
          <p:cNvSpPr/>
          <p:nvPr/>
        </p:nvSpPr>
        <p:spPr bwMode="auto">
          <a:xfrm>
            <a:off x="8783847" y="2544340"/>
            <a:ext cx="857923" cy="52831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Reduce Out</a:t>
            </a:r>
            <a:endParaRPr lang="en-US" sz="2700" dirty="0">
              <a:latin typeface="Arial" charset="0"/>
            </a:endParaRPr>
          </a:p>
        </p:txBody>
      </p:sp>
      <p:cxnSp>
        <p:nvCxnSpPr>
          <p:cNvPr id="77" name="Elbow Connector 76"/>
          <p:cNvCxnSpPr>
            <a:stCxn id="54" idx="3"/>
            <a:endCxn id="71" idx="1"/>
          </p:cNvCxnSpPr>
          <p:nvPr/>
        </p:nvCxnSpPr>
        <p:spPr bwMode="auto">
          <a:xfrm>
            <a:off x="8531110" y="2808336"/>
            <a:ext cx="252737" cy="1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1" name="Oval 80"/>
          <p:cNvSpPr/>
          <p:nvPr/>
        </p:nvSpPr>
        <p:spPr bwMode="auto">
          <a:xfrm>
            <a:off x="1161397" y="1777160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1530819" y="3784093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2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7975855" y="1779899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4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6889602" y="3136938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5</a:t>
            </a:r>
          </a:p>
        </p:txBody>
      </p:sp>
      <p:cxnSp>
        <p:nvCxnSpPr>
          <p:cNvPr id="38" name="Shape 37"/>
          <p:cNvCxnSpPr/>
          <p:nvPr/>
        </p:nvCxnSpPr>
        <p:spPr bwMode="auto">
          <a:xfrm flipV="1">
            <a:off x="1083808" y="2940884"/>
            <a:ext cx="6879093" cy="14634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3" name="Elbow Connector 42"/>
          <p:cNvCxnSpPr/>
          <p:nvPr/>
        </p:nvCxnSpPr>
        <p:spPr bwMode="auto">
          <a:xfrm rot="16200000" flipV="1">
            <a:off x="386668" y="3617547"/>
            <a:ext cx="1419135" cy="154490"/>
          </a:xfrm>
          <a:prstGeom prst="bentConnector3">
            <a:avLst>
              <a:gd name="adj1" fmla="val 3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003746" y="4446496"/>
            <a:ext cx="353907" cy="339043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0100" y="4495009"/>
            <a:ext cx="3344898" cy="265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Set dependency on </a:t>
            </a:r>
            <a:r>
              <a:rPr lang="en-US" sz="1600" dirty="0" err="1"/>
              <a:t>Mapper</a:t>
            </a:r>
            <a:r>
              <a:rPr lang="en-US" sz="1600" dirty="0"/>
              <a:t> Tasks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675039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75039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75039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261632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261632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6261632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116455" y="3432811"/>
            <a:ext cx="1071175" cy="143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Scheduler</a:t>
            </a:r>
            <a:endParaRPr lang="en-US" sz="2700" dirty="0">
              <a:latin typeface="Arial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9100" y="5613400"/>
            <a:ext cx="9256650" cy="941797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b="1" dirty="0" err="1"/>
              <a:t>LLGrid</a:t>
            </a:r>
            <a:r>
              <a:rPr lang="en-US" b="1" dirty="0"/>
              <a:t> </a:t>
            </a:r>
            <a:r>
              <a:rPr lang="en-US" b="1" dirty="0" err="1"/>
              <a:t>MapReduce</a:t>
            </a:r>
            <a:r>
              <a:rPr lang="en-US" b="1" dirty="0"/>
              <a:t> provides a language agnostic and scheduler agnostic map/reduce interface in a supercomputing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88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err="1" smtClean="0"/>
              <a:t>Webolution</a:t>
            </a:r>
            <a:endParaRPr lang="en-US" dirty="0" smtClean="0"/>
          </a:p>
          <a:p>
            <a:pPr lvl="1"/>
            <a:r>
              <a:rPr lang="en-US" dirty="0" smtClean="0"/>
              <a:t>As is, is OK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17011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Associative Arrays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525374" y="1215526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Extends associative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arrays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 2D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and mixed data types</a:t>
            </a:r>
          </a:p>
          <a:p>
            <a:pPr algn="ctr">
              <a:spcBef>
                <a:spcPts val="600"/>
              </a:spcBef>
              <a:buNone/>
              <a:tabLst>
                <a:tab pos="2112963" algn="l"/>
              </a:tabLst>
            </a:pP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A('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') = 'cited '  </a:t>
            </a:r>
          </a:p>
          <a:p>
            <a:pPr>
              <a:spcBef>
                <a:spcPts val="600"/>
              </a:spcBef>
              <a:buFontTx/>
              <a:buNone/>
              <a:tabLst>
                <a:tab pos="2112963" algn="l"/>
              </a:tabLst>
            </a:pP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or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 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A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') = 47.0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800"/>
              </a:spcBef>
              <a:tabLst>
                <a:tab pos="2112963" algn="l"/>
              </a:tabLs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Key innovation: 2D is 1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-to-1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with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triple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store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lang="en-US" b="0" dirty="0" err="1" smtClean="0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 ','bob 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,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cited 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spcBef>
                <a:spcPts val="600"/>
              </a:spcBef>
              <a:buNone/>
              <a:tabLst>
                <a:tab pos="2112963" algn="l"/>
              </a:tabLst>
            </a:pP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or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(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,</a:t>
            </a:r>
            <a:r>
              <a:rPr lang="en-US" altLang="ja-JP" b="0" dirty="0">
                <a:latin typeface="Courier" charset="0"/>
                <a:ea typeface="ＭＳ Ｐゴシック" charset="0"/>
                <a:cs typeface="ＭＳ Ｐゴシック" charset="0"/>
              </a:rPr>
              <a:t>47.0)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5862751" y="4590076"/>
            <a:ext cx="265430" cy="922972"/>
            <a:chOff x="2776" y="1167"/>
            <a:chExt cx="152" cy="513"/>
          </a:xfrm>
        </p:grpSpPr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 flipH="1" flipV="1">
            <a:off x="6170091" y="4590076"/>
            <a:ext cx="265430" cy="922972"/>
            <a:chOff x="2776" y="1167"/>
            <a:chExt cx="152" cy="513"/>
          </a:xfrm>
        </p:grpSpPr>
        <p:sp>
          <p:nvSpPr>
            <p:cNvPr id="15" name="Line 11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128181" y="4339990"/>
            <a:ext cx="1356836" cy="239290"/>
            <a:chOff x="2928" y="1028"/>
            <a:chExt cx="777" cy="133"/>
          </a:xfrm>
        </p:grpSpPr>
        <p:sp>
          <p:nvSpPr>
            <p:cNvPr id="18" name="Line 14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Oval 16"/>
          <p:cNvSpPr>
            <a:spLocks noChangeAspect="1" noChangeArrowheads="1"/>
          </p:cNvSpPr>
          <p:nvPr/>
        </p:nvSpPr>
        <p:spPr bwMode="auto">
          <a:xfrm>
            <a:off x="6044361" y="4476727"/>
            <a:ext cx="209550" cy="21590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pPr eaLnBrk="1" hangingPunct="1">
              <a:spcBef>
                <a:spcPct val="45000"/>
              </a:spcBef>
            </a:pPr>
            <a:endParaRPr lang="en-US" sz="3100" dirty="0">
              <a:latin typeface="Verdana" charset="0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138659" y="5532838"/>
            <a:ext cx="1356836" cy="940964"/>
            <a:chOff x="2934" y="1691"/>
            <a:chExt cx="777" cy="523"/>
          </a:xfrm>
        </p:grpSpPr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rot="3635357">
              <a:off x="3104" y="1995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34" y="1691"/>
              <a:ext cx="777" cy="523"/>
            </a:xfrm>
            <a:custGeom>
              <a:avLst/>
              <a:gdLst>
                <a:gd name="T0" fmla="*/ 0 w 777"/>
                <a:gd name="T1" fmla="*/ 514 h 523"/>
                <a:gd name="T2" fmla="*/ 6 w 777"/>
                <a:gd name="T3" fmla="*/ 523 h 523"/>
                <a:gd name="T4" fmla="*/ 176 w 777"/>
                <a:gd name="T5" fmla="*/ 343 h 523"/>
                <a:gd name="T6" fmla="*/ 615 w 777"/>
                <a:gd name="T7" fmla="*/ 247 h 523"/>
                <a:gd name="T8" fmla="*/ 777 w 777"/>
                <a:gd name="T9" fmla="*/ 0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7"/>
                <a:gd name="T16" fmla="*/ 0 h 523"/>
                <a:gd name="T17" fmla="*/ 777 w 777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7" h="523">
                  <a:moveTo>
                    <a:pt x="0" y="514"/>
                  </a:moveTo>
                  <a:lnTo>
                    <a:pt x="6" y="523"/>
                  </a:lnTo>
                  <a:cubicBezTo>
                    <a:pt x="35" y="495"/>
                    <a:pt x="74" y="389"/>
                    <a:pt x="176" y="343"/>
                  </a:cubicBezTo>
                  <a:cubicBezTo>
                    <a:pt x="278" y="297"/>
                    <a:pt x="515" y="304"/>
                    <a:pt x="615" y="247"/>
                  </a:cubicBezTo>
                  <a:cubicBezTo>
                    <a:pt x="715" y="190"/>
                    <a:pt x="746" y="95"/>
                    <a:pt x="77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5827826" y="422484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497241" y="421764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5848781" y="647020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5763214" y="534032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7518196" y="543388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7385481" y="637664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30" name="Oval 27"/>
          <p:cNvSpPr>
            <a:spLocks noChangeAspect="1" noChangeArrowheads="1"/>
          </p:cNvSpPr>
          <p:nvPr/>
        </p:nvSpPr>
        <p:spPr bwMode="auto">
          <a:xfrm>
            <a:off x="7385481" y="542668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31" name="Oval 28"/>
          <p:cNvSpPr>
            <a:spLocks noChangeAspect="1" noChangeArrowheads="1"/>
          </p:cNvSpPr>
          <p:nvPr/>
        </p:nvSpPr>
        <p:spPr bwMode="auto">
          <a:xfrm>
            <a:off x="8726601" y="542668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7511211" y="5304344"/>
            <a:ext cx="1356836" cy="239290"/>
            <a:chOff x="2928" y="1028"/>
            <a:chExt cx="777" cy="133"/>
          </a:xfrm>
        </p:grpSpPr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142151" y="6261500"/>
            <a:ext cx="1356836" cy="239290"/>
            <a:chOff x="2928" y="1028"/>
            <a:chExt cx="777" cy="133"/>
          </a:xfrm>
        </p:grpSpPr>
        <p:sp>
          <p:nvSpPr>
            <p:cNvPr id="38" name="Line 33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5"/>
          <p:cNvGrpSpPr>
            <a:grpSpLocks/>
          </p:cNvGrpSpPr>
          <p:nvPr/>
        </p:nvGrpSpPr>
        <p:grpSpPr bwMode="auto">
          <a:xfrm flipH="1" flipV="1">
            <a:off x="6121196" y="6498990"/>
            <a:ext cx="1356836" cy="239290"/>
            <a:chOff x="2928" y="1028"/>
            <a:chExt cx="777" cy="133"/>
          </a:xfrm>
        </p:grpSpPr>
        <p:sp>
          <p:nvSpPr>
            <p:cNvPr id="41" name="Line 36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8"/>
          <p:cNvGrpSpPr>
            <a:grpSpLocks/>
          </p:cNvGrpSpPr>
          <p:nvPr/>
        </p:nvGrpSpPr>
        <p:grpSpPr bwMode="auto">
          <a:xfrm flipH="1" flipV="1">
            <a:off x="6149136" y="5534637"/>
            <a:ext cx="1356836" cy="239290"/>
            <a:chOff x="2928" y="1028"/>
            <a:chExt cx="777" cy="133"/>
          </a:xfrm>
        </p:grpSpPr>
        <p:sp>
          <p:nvSpPr>
            <p:cNvPr id="44" name="Line 39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 flipV="1">
            <a:off x="5855766" y="5568822"/>
            <a:ext cx="265430" cy="922972"/>
            <a:chOff x="2776" y="1167"/>
            <a:chExt cx="152" cy="513"/>
          </a:xfrm>
        </p:grpSpPr>
        <p:sp>
          <p:nvSpPr>
            <p:cNvPr id="47" name="Line 42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4"/>
          <p:cNvGrpSpPr>
            <a:grpSpLocks/>
          </p:cNvGrpSpPr>
          <p:nvPr/>
        </p:nvGrpSpPr>
        <p:grpSpPr bwMode="auto">
          <a:xfrm flipH="1" flipV="1">
            <a:off x="7497241" y="4590076"/>
            <a:ext cx="265430" cy="922972"/>
            <a:chOff x="2776" y="1167"/>
            <a:chExt cx="152" cy="513"/>
          </a:xfrm>
        </p:grpSpPr>
        <p:sp>
          <p:nvSpPr>
            <p:cNvPr id="50" name="Line 45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7485017" y="5522043"/>
            <a:ext cx="1334135" cy="976947"/>
            <a:chOff x="3696" y="1680"/>
            <a:chExt cx="764" cy="543"/>
          </a:xfrm>
        </p:grpSpPr>
        <p:sp>
          <p:nvSpPr>
            <p:cNvPr id="53" name="Line 48"/>
            <p:cNvSpPr>
              <a:spLocks noChangeAspect="1" noChangeShapeType="1"/>
            </p:cNvSpPr>
            <p:nvPr/>
          </p:nvSpPr>
          <p:spPr bwMode="auto">
            <a:xfrm rot="4334049">
              <a:off x="3989" y="2107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696" y="168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7521688" y="4595473"/>
            <a:ext cx="1334135" cy="976948"/>
            <a:chOff x="3726" y="1170"/>
            <a:chExt cx="764" cy="543"/>
          </a:xfrm>
        </p:grpSpPr>
        <p:sp>
          <p:nvSpPr>
            <p:cNvPr id="56" name="Line 51"/>
            <p:cNvSpPr>
              <a:spLocks noChangeAspect="1" noChangeShapeType="1"/>
            </p:cNvSpPr>
            <p:nvPr/>
          </p:nvSpPr>
          <p:spPr bwMode="auto">
            <a:xfrm rot="19202490" flipH="1">
              <a:off x="4304" y="1379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 rot="10800000" flipH="1">
              <a:off x="3726" y="117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7483271" y="646300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880271" y="534752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0" name="Oval 55"/>
          <p:cNvSpPr>
            <a:spLocks noChangeAspect="1" noChangeArrowheads="1"/>
          </p:cNvSpPr>
          <p:nvPr/>
        </p:nvSpPr>
        <p:spPr bwMode="auto">
          <a:xfrm>
            <a:off x="6044361" y="5426687"/>
            <a:ext cx="209550" cy="215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1" name="Oval 56"/>
          <p:cNvSpPr>
            <a:spLocks noChangeAspect="1" noChangeArrowheads="1"/>
          </p:cNvSpPr>
          <p:nvPr/>
        </p:nvSpPr>
        <p:spPr bwMode="auto">
          <a:xfrm>
            <a:off x="6044361" y="6376647"/>
            <a:ext cx="209550" cy="215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2" name="Oval 58"/>
          <p:cNvSpPr>
            <a:spLocks noChangeAspect="1" noChangeArrowheads="1"/>
          </p:cNvSpPr>
          <p:nvPr/>
        </p:nvSpPr>
        <p:spPr bwMode="auto">
          <a:xfrm rot="5400000" flipV="1">
            <a:off x="2532150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" name="Rectangle 59"/>
          <p:cNvSpPr>
            <a:spLocks noChangeAspect="1" noChangeArrowheads="1"/>
          </p:cNvSpPr>
          <p:nvPr/>
        </p:nvSpPr>
        <p:spPr bwMode="auto">
          <a:xfrm rot="5400000" flipV="1">
            <a:off x="1753824" y="4399363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4" name="Oval 60"/>
          <p:cNvSpPr>
            <a:spLocks noChangeAspect="1" noChangeArrowheads="1"/>
          </p:cNvSpPr>
          <p:nvPr/>
        </p:nvSpPr>
        <p:spPr bwMode="auto">
          <a:xfrm rot="5400000" flipV="1">
            <a:off x="3645835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5" name="Oval 61"/>
          <p:cNvSpPr>
            <a:spLocks noChangeAspect="1" noChangeArrowheads="1"/>
          </p:cNvSpPr>
          <p:nvPr/>
        </p:nvSpPr>
        <p:spPr bwMode="auto">
          <a:xfrm rot="5400000" flipV="1">
            <a:off x="3645835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6" name="Oval 62"/>
          <p:cNvSpPr>
            <a:spLocks noChangeAspect="1" noChangeArrowheads="1"/>
          </p:cNvSpPr>
          <p:nvPr/>
        </p:nvSpPr>
        <p:spPr bwMode="auto">
          <a:xfrm rot="5400000" flipV="1">
            <a:off x="3645835" y="5227113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7" name="Oval 63"/>
          <p:cNvSpPr>
            <a:spLocks noChangeAspect="1" noChangeArrowheads="1"/>
          </p:cNvSpPr>
          <p:nvPr/>
        </p:nvSpPr>
        <p:spPr bwMode="auto">
          <a:xfrm rot="5400000" flipV="1">
            <a:off x="3645835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8" name="Oval 64"/>
          <p:cNvSpPr>
            <a:spLocks noChangeAspect="1" noChangeArrowheads="1"/>
          </p:cNvSpPr>
          <p:nvPr/>
        </p:nvSpPr>
        <p:spPr bwMode="auto">
          <a:xfrm rot="5400000" flipV="1">
            <a:off x="3645835" y="5948314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9" name="Oval 66"/>
          <p:cNvSpPr>
            <a:spLocks noChangeAspect="1" noChangeArrowheads="1"/>
          </p:cNvSpPr>
          <p:nvPr/>
        </p:nvSpPr>
        <p:spPr bwMode="auto">
          <a:xfrm rot="5400000" flipV="1">
            <a:off x="3645835" y="666951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0" name="Oval 68"/>
          <p:cNvSpPr>
            <a:spLocks noChangeAspect="1" noChangeArrowheads="1"/>
          </p:cNvSpPr>
          <p:nvPr/>
        </p:nvSpPr>
        <p:spPr bwMode="auto">
          <a:xfrm rot="5400000" flipV="1">
            <a:off x="1790893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1" name="Oval 69"/>
          <p:cNvSpPr>
            <a:spLocks noChangeAspect="1" noChangeArrowheads="1"/>
          </p:cNvSpPr>
          <p:nvPr/>
        </p:nvSpPr>
        <p:spPr bwMode="auto">
          <a:xfrm rot="5400000" flipV="1">
            <a:off x="1790893" y="55885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2" name="Oval 70"/>
          <p:cNvSpPr>
            <a:spLocks noChangeAspect="1" noChangeArrowheads="1"/>
          </p:cNvSpPr>
          <p:nvPr/>
        </p:nvSpPr>
        <p:spPr bwMode="auto">
          <a:xfrm rot="5400000" flipV="1">
            <a:off x="1790893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3" name="Oval 71"/>
          <p:cNvSpPr>
            <a:spLocks noChangeAspect="1" noChangeArrowheads="1"/>
          </p:cNvSpPr>
          <p:nvPr/>
        </p:nvSpPr>
        <p:spPr bwMode="auto">
          <a:xfrm rot="5400000" flipV="1">
            <a:off x="1790893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4" name="Oval 72"/>
          <p:cNvSpPr>
            <a:spLocks noChangeAspect="1" noChangeArrowheads="1"/>
          </p:cNvSpPr>
          <p:nvPr/>
        </p:nvSpPr>
        <p:spPr bwMode="auto">
          <a:xfrm rot="5400000" flipV="1">
            <a:off x="1790893" y="666951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5" name="Oval 73"/>
          <p:cNvSpPr>
            <a:spLocks noChangeAspect="1" noChangeArrowheads="1"/>
          </p:cNvSpPr>
          <p:nvPr/>
        </p:nvSpPr>
        <p:spPr bwMode="auto">
          <a:xfrm rot="5400000" flipV="1">
            <a:off x="2175915" y="4505798"/>
            <a:ext cx="150178" cy="154728"/>
          </a:xfrm>
          <a:prstGeom prst="ellipse">
            <a:avLst/>
          </a:prstGeom>
          <a:solidFill>
            <a:srgbClr val="008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6" name="Oval 75"/>
          <p:cNvSpPr>
            <a:spLocks noChangeAspect="1" noChangeArrowheads="1"/>
          </p:cNvSpPr>
          <p:nvPr/>
        </p:nvSpPr>
        <p:spPr bwMode="auto">
          <a:xfrm rot="5400000" flipV="1">
            <a:off x="2175915" y="524108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7" name="Oval 76"/>
          <p:cNvSpPr>
            <a:spLocks noChangeAspect="1" noChangeArrowheads="1"/>
          </p:cNvSpPr>
          <p:nvPr/>
        </p:nvSpPr>
        <p:spPr bwMode="auto">
          <a:xfrm rot="5400000" flipV="1">
            <a:off x="2161522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8" name="Oval 77"/>
          <p:cNvSpPr>
            <a:spLocks noChangeAspect="1" noChangeArrowheads="1"/>
          </p:cNvSpPr>
          <p:nvPr/>
        </p:nvSpPr>
        <p:spPr bwMode="auto">
          <a:xfrm rot="5400000" flipV="1">
            <a:off x="2161522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 rot="5400000" flipV="1">
            <a:off x="2532150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0" name="Oval 80"/>
          <p:cNvSpPr>
            <a:spLocks noChangeAspect="1" noChangeArrowheads="1"/>
          </p:cNvSpPr>
          <p:nvPr/>
        </p:nvSpPr>
        <p:spPr bwMode="auto">
          <a:xfrm rot="5400000" flipV="1">
            <a:off x="2532150" y="55885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1" name="Oval 81"/>
          <p:cNvSpPr>
            <a:spLocks noChangeAspect="1" noChangeArrowheads="1"/>
          </p:cNvSpPr>
          <p:nvPr/>
        </p:nvSpPr>
        <p:spPr bwMode="auto">
          <a:xfrm rot="5400000" flipV="1">
            <a:off x="2532150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2" name="Oval 82"/>
          <p:cNvSpPr>
            <a:spLocks noChangeAspect="1" noChangeArrowheads="1"/>
          </p:cNvSpPr>
          <p:nvPr/>
        </p:nvSpPr>
        <p:spPr bwMode="auto">
          <a:xfrm rot="5400000" flipV="1">
            <a:off x="2532150" y="6308041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3" name="Oval 83"/>
          <p:cNvSpPr>
            <a:spLocks noChangeAspect="1" noChangeArrowheads="1"/>
          </p:cNvSpPr>
          <p:nvPr/>
        </p:nvSpPr>
        <p:spPr bwMode="auto">
          <a:xfrm rot="5400000" flipV="1">
            <a:off x="2532150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4" name="Oval 84"/>
          <p:cNvSpPr>
            <a:spLocks noChangeAspect="1" noChangeArrowheads="1"/>
          </p:cNvSpPr>
          <p:nvPr/>
        </p:nvSpPr>
        <p:spPr bwMode="auto">
          <a:xfrm rot="5400000" flipV="1">
            <a:off x="2904578" y="4507658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5" name="Oval 85"/>
          <p:cNvSpPr>
            <a:spLocks noChangeAspect="1" noChangeArrowheads="1"/>
          </p:cNvSpPr>
          <p:nvPr/>
        </p:nvSpPr>
        <p:spPr bwMode="auto">
          <a:xfrm rot="5400000" flipV="1">
            <a:off x="2904578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6" name="Oval 87"/>
          <p:cNvSpPr>
            <a:spLocks noChangeAspect="1" noChangeArrowheads="1"/>
          </p:cNvSpPr>
          <p:nvPr/>
        </p:nvSpPr>
        <p:spPr bwMode="auto">
          <a:xfrm rot="5400000" flipV="1">
            <a:off x="2904578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7" name="Oval 88"/>
          <p:cNvSpPr>
            <a:spLocks noChangeAspect="1" noChangeArrowheads="1"/>
          </p:cNvSpPr>
          <p:nvPr/>
        </p:nvSpPr>
        <p:spPr bwMode="auto">
          <a:xfrm rot="5400000" flipV="1">
            <a:off x="2904578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8" name="Oval 89"/>
          <p:cNvSpPr>
            <a:spLocks noChangeAspect="1" noChangeArrowheads="1"/>
          </p:cNvSpPr>
          <p:nvPr/>
        </p:nvSpPr>
        <p:spPr bwMode="auto">
          <a:xfrm rot="5400000" flipV="1">
            <a:off x="2904578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9" name="Oval 90"/>
          <p:cNvSpPr>
            <a:spLocks noChangeAspect="1" noChangeArrowheads="1"/>
          </p:cNvSpPr>
          <p:nvPr/>
        </p:nvSpPr>
        <p:spPr bwMode="auto">
          <a:xfrm rot="5400000" flipV="1">
            <a:off x="3275206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0" name="Oval 91"/>
          <p:cNvSpPr>
            <a:spLocks noChangeAspect="1" noChangeArrowheads="1"/>
          </p:cNvSpPr>
          <p:nvPr/>
        </p:nvSpPr>
        <p:spPr bwMode="auto">
          <a:xfrm rot="5400000" flipV="1">
            <a:off x="3275206" y="48673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1" name="Oval 92"/>
          <p:cNvSpPr>
            <a:spLocks noChangeAspect="1" noChangeArrowheads="1"/>
          </p:cNvSpPr>
          <p:nvPr/>
        </p:nvSpPr>
        <p:spPr bwMode="auto">
          <a:xfrm rot="5400000" flipV="1">
            <a:off x="3275206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2" name="Oval 93"/>
          <p:cNvSpPr>
            <a:spLocks noChangeAspect="1" noChangeArrowheads="1"/>
          </p:cNvSpPr>
          <p:nvPr/>
        </p:nvSpPr>
        <p:spPr bwMode="auto">
          <a:xfrm rot="5400000" flipV="1">
            <a:off x="3275206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3" name="Oval 95"/>
          <p:cNvSpPr>
            <a:spLocks noChangeAspect="1" noChangeArrowheads="1"/>
          </p:cNvSpPr>
          <p:nvPr/>
        </p:nvSpPr>
        <p:spPr bwMode="auto">
          <a:xfrm rot="5400000" flipV="1">
            <a:off x="3275206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4" name="Oval 96"/>
          <p:cNvSpPr>
            <a:spLocks noChangeAspect="1" noChangeArrowheads="1"/>
          </p:cNvSpPr>
          <p:nvPr/>
        </p:nvSpPr>
        <p:spPr bwMode="auto">
          <a:xfrm rot="5400000" flipV="1">
            <a:off x="4018262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5" name="Oval 97"/>
          <p:cNvSpPr>
            <a:spLocks noChangeAspect="1" noChangeArrowheads="1"/>
          </p:cNvSpPr>
          <p:nvPr/>
        </p:nvSpPr>
        <p:spPr bwMode="auto">
          <a:xfrm rot="5400000" flipV="1">
            <a:off x="4018262" y="48673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6" name="Oval 98"/>
          <p:cNvSpPr>
            <a:spLocks noChangeAspect="1" noChangeArrowheads="1"/>
          </p:cNvSpPr>
          <p:nvPr/>
        </p:nvSpPr>
        <p:spPr bwMode="auto">
          <a:xfrm rot="5400000" flipV="1">
            <a:off x="4018262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7" name="Oval 99"/>
          <p:cNvSpPr>
            <a:spLocks noChangeAspect="1" noChangeArrowheads="1"/>
          </p:cNvSpPr>
          <p:nvPr/>
        </p:nvSpPr>
        <p:spPr bwMode="auto">
          <a:xfrm rot="5400000" flipV="1">
            <a:off x="4018262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8" name="Oval 100"/>
          <p:cNvSpPr>
            <a:spLocks noChangeAspect="1" noChangeArrowheads="1"/>
          </p:cNvSpPr>
          <p:nvPr/>
        </p:nvSpPr>
        <p:spPr bwMode="auto">
          <a:xfrm rot="5400000" flipV="1">
            <a:off x="4018262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632732" y="4304007"/>
            <a:ext cx="1055345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latin typeface="Courier" charset="0"/>
              </a:rPr>
              <a:t>alice</a:t>
            </a:r>
            <a:endParaRPr lang="en-US" sz="2200" dirty="0">
              <a:solidFill>
                <a:srgbClr val="0000FF"/>
              </a:solidFill>
              <a:latin typeface="Courier" charset="0"/>
            </a:endParaRP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 rot="-5400000">
            <a:off x="1853273" y="3870990"/>
            <a:ext cx="715509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200" dirty="0">
              <a:latin typeface="Courier" charset="0"/>
            </a:endParaRPr>
          </a:p>
        </p:txBody>
      </p:sp>
      <p:sp>
        <p:nvSpPr>
          <p:cNvPr id="102" name="Oval 106"/>
          <p:cNvSpPr>
            <a:spLocks noChangeAspect="1" noChangeArrowheads="1"/>
          </p:cNvSpPr>
          <p:nvPr/>
        </p:nvSpPr>
        <p:spPr bwMode="auto">
          <a:xfrm>
            <a:off x="7385481" y="4476727"/>
            <a:ext cx="209550" cy="2159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103" name="Rectangle 107"/>
          <p:cNvSpPr>
            <a:spLocks noChangeArrowheads="1"/>
          </p:cNvSpPr>
          <p:nvPr/>
        </p:nvSpPr>
        <p:spPr bwMode="auto">
          <a:xfrm>
            <a:off x="6206762" y="3911789"/>
            <a:ext cx="1052277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Courier" charset="0"/>
              </a:rPr>
              <a:t>cited</a:t>
            </a:r>
            <a:endParaRPr lang="en-US" sz="2200" dirty="0">
              <a:solidFill>
                <a:srgbClr val="008000"/>
              </a:solidFill>
              <a:latin typeface="Courier" charset="0"/>
            </a:endParaRPr>
          </a:p>
        </p:txBody>
      </p:sp>
      <p:sp>
        <p:nvSpPr>
          <p:cNvPr id="104" name="Rectangle 108"/>
          <p:cNvSpPr>
            <a:spLocks noChangeArrowheads="1"/>
          </p:cNvSpPr>
          <p:nvPr/>
        </p:nvSpPr>
        <p:spPr bwMode="auto">
          <a:xfrm>
            <a:off x="5019312" y="4318401"/>
            <a:ext cx="1055345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latin typeface="Courier" charset="0"/>
              </a:rPr>
              <a:t>alice</a:t>
            </a:r>
            <a:endParaRPr lang="en-US" sz="2200" dirty="0">
              <a:solidFill>
                <a:srgbClr val="0000FF"/>
              </a:solidFill>
              <a:latin typeface="Courier" charset="0"/>
            </a:endParaRPr>
          </a:p>
        </p:txBody>
      </p:sp>
      <p:sp>
        <p:nvSpPr>
          <p:cNvPr id="105" name="Rectangle 109"/>
          <p:cNvSpPr>
            <a:spLocks noChangeArrowheads="1"/>
          </p:cNvSpPr>
          <p:nvPr/>
        </p:nvSpPr>
        <p:spPr bwMode="auto">
          <a:xfrm>
            <a:off x="7561852" y="4226644"/>
            <a:ext cx="715509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200" dirty="0"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2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097" y="6200775"/>
            <a:ext cx="7365708" cy="695325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Complex queries with ~50x less effort than Java/SQL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Naturally leads to high performance parallel implementation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err="1" smtClean="0"/>
              <a:t>Composable</a:t>
            </a:r>
            <a:r>
              <a:rPr lang="en-US" dirty="0" smtClean="0"/>
              <a:t>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95350" y="1252538"/>
            <a:ext cx="7772400" cy="48514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mathematical closure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all associative array operations return associative arrays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mathematical operations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 + B      A - B      A &amp; B      A|B      A*B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query operations via array indexing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bob ',:)    A('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',:)   A('al* ',:)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: bob ',:) 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A(1:2,:)        A == 47.0 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Simple to implement in a library (~2000 lines) in programming environments with: 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1st class support of 2D arrays, operator overloading, sparse linear algebra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Universal “Exploded” Schema</a:t>
            </a:r>
            <a:endParaRPr lang="en-US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/>
        </p:nvGraphicFramePr>
        <p:xfrm>
          <a:off x="630238" y="2139950"/>
          <a:ext cx="3675062" cy="1160463"/>
        </p:xfrm>
        <a:graphic>
          <a:graphicData uri="http://schemas.openxmlformats.org/drawingml/2006/table">
            <a:tbl>
              <a:tblPr/>
              <a:tblGrid>
                <a:gridCol w="1100137"/>
                <a:gridCol w="858838"/>
                <a:gridCol w="846137"/>
                <a:gridCol w="869950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Time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30"/>
          <p:cNvGraphicFramePr>
            <a:graphicFrameLocks noGrp="1"/>
          </p:cNvGraphicFramePr>
          <p:nvPr/>
        </p:nvGraphicFramePr>
        <p:xfrm>
          <a:off x="1425575" y="4235450"/>
          <a:ext cx="7015163" cy="1160463"/>
        </p:xfrm>
        <a:graphic>
          <a:graphicData uri="http://schemas.openxmlformats.org/drawingml/2006/table">
            <a:tbl>
              <a:tblPr/>
              <a:tblGrid>
                <a:gridCol w="1138238"/>
                <a:gridCol w="896937"/>
                <a:gridCol w="958850"/>
                <a:gridCol w="1020763"/>
                <a:gridCol w="984250"/>
                <a:gridCol w="958850"/>
                <a:gridCol w="1057275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1876425" y="1719263"/>
            <a:ext cx="142557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2933700" y="5438775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graphicFrame>
        <p:nvGraphicFramePr>
          <p:cNvPr id="15" name="Group 75"/>
          <p:cNvGraphicFramePr>
            <a:graphicFrameLocks noGrp="1"/>
          </p:cNvGraphicFramePr>
          <p:nvPr/>
        </p:nvGraphicFramePr>
        <p:xfrm>
          <a:off x="5413375" y="1720850"/>
          <a:ext cx="3289300" cy="2176464"/>
        </p:xfrm>
        <a:graphic>
          <a:graphicData uri="http://schemas.openxmlformats.org/drawingml/2006/table">
            <a:tbl>
              <a:tblPr/>
              <a:tblGrid>
                <a:gridCol w="1028700"/>
                <a:gridCol w="744538"/>
                <a:gridCol w="752475"/>
                <a:gridCol w="763587"/>
              </a:tblGrid>
              <a:tr h="475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4783138" y="1331913"/>
            <a:ext cx="38544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Ttranspose</a:t>
            </a:r>
          </a:p>
        </p:txBody>
      </p:sp>
      <p:sp>
        <p:nvSpPr>
          <p:cNvPr id="17" name="AutoShape 118"/>
          <p:cNvSpPr>
            <a:spLocks noChangeArrowheads="1"/>
          </p:cNvSpPr>
          <p:nvPr/>
        </p:nvSpPr>
        <p:spPr bwMode="auto">
          <a:xfrm>
            <a:off x="2965450" y="3400425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19"/>
          <p:cNvSpPr>
            <a:spLocks noChangeArrowheads="1"/>
          </p:cNvSpPr>
          <p:nvPr/>
        </p:nvSpPr>
        <p:spPr bwMode="auto">
          <a:xfrm rot="-5400000">
            <a:off x="4476751" y="2506662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77082" y="5957584"/>
            <a:ext cx="8160190" cy="9607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algn="l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1800" b="1" u="sng" dirty="0"/>
              <a:t>Key Innovations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Handles all data into a </a:t>
            </a:r>
            <a:r>
              <a:rPr lang="en-US" sz="1800" b="1" i="1" dirty="0"/>
              <a:t>single</a:t>
            </a:r>
            <a:r>
              <a:rPr lang="en-US" sz="1800" b="1" dirty="0"/>
              <a:t> table representation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Transpose pairs allows quick look up of </a:t>
            </a:r>
            <a:r>
              <a:rPr lang="en-US" sz="1800" b="1" i="1" dirty="0"/>
              <a:t>either</a:t>
            </a:r>
            <a:r>
              <a:rPr lang="en-US" sz="1800" b="1" dirty="0"/>
              <a:t> row or column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Benchmark performance</a:t>
            </a:r>
          </a:p>
          <a:p>
            <a:pPr lvl="1"/>
            <a:r>
              <a:rPr lang="en-US" dirty="0" smtClean="0"/>
              <a:t>Facet search</a:t>
            </a:r>
          </a:p>
          <a:p>
            <a:pPr lvl="1"/>
            <a:r>
              <a:rPr lang="en-US" dirty="0" smtClean="0"/>
              <a:t>Management and monitoring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7679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203" y="6481528"/>
            <a:ext cx="6055995" cy="347898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b="1" kern="0" dirty="0" smtClean="0"/>
              <a:t>Good for identifying column types, gaps, clutter, and correlations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Stats Diagram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3962400"/>
            <a:ext cx="7772400" cy="21971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count: how many times each column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type count: how many times each column type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 types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47738" y="2049463"/>
          <a:ext cx="8351837" cy="1662155"/>
        </p:xfrm>
        <a:graphic>
          <a:graphicData uri="http://schemas.openxmlformats.org/drawingml/2006/table">
            <a:tbl>
              <a:tblPr/>
              <a:tblGrid>
                <a:gridCol w="595312"/>
                <a:gridCol w="1822450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</a:tblGrid>
              <a:tr h="255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262"/>
          <p:cNvSpPr txBox="1">
            <a:spLocks noChangeArrowheads="1"/>
          </p:cNvSpPr>
          <p:nvPr/>
        </p:nvSpPr>
        <p:spPr bwMode="auto">
          <a:xfrm rot="-3142095">
            <a:off x="3360738" y="1612900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src_ip/a</a:t>
            </a:r>
          </a:p>
        </p:txBody>
      </p:sp>
      <p:sp>
        <p:nvSpPr>
          <p:cNvPr id="13" name="Text Box 263"/>
          <p:cNvSpPr txBox="1">
            <a:spLocks noChangeArrowheads="1"/>
          </p:cNvSpPr>
          <p:nvPr/>
        </p:nvSpPr>
        <p:spPr bwMode="auto">
          <a:xfrm rot="-3142095">
            <a:off x="3553620" y="1669256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src_ip/b</a:t>
            </a:r>
          </a:p>
        </p:txBody>
      </p:sp>
      <p:sp>
        <p:nvSpPr>
          <p:cNvPr id="14" name="Text Box 264"/>
          <p:cNvSpPr txBox="1">
            <a:spLocks noChangeArrowheads="1"/>
          </p:cNvSpPr>
          <p:nvPr/>
        </p:nvSpPr>
        <p:spPr bwMode="auto">
          <a:xfrm rot="-3142095">
            <a:off x="3803650" y="167322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src_ip/c</a:t>
            </a:r>
          </a:p>
        </p:txBody>
      </p:sp>
      <p:sp>
        <p:nvSpPr>
          <p:cNvPr id="15" name="Text Box 265"/>
          <p:cNvSpPr txBox="1">
            <a:spLocks noChangeArrowheads="1"/>
          </p:cNvSpPr>
          <p:nvPr/>
        </p:nvSpPr>
        <p:spPr bwMode="auto">
          <a:xfrm rot="-3142095">
            <a:off x="4675981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domain/a</a:t>
            </a:r>
          </a:p>
        </p:txBody>
      </p:sp>
      <p:sp>
        <p:nvSpPr>
          <p:cNvPr id="16" name="Text Box 266"/>
          <p:cNvSpPr txBox="1">
            <a:spLocks noChangeArrowheads="1"/>
          </p:cNvSpPr>
          <p:nvPr/>
        </p:nvSpPr>
        <p:spPr bwMode="auto">
          <a:xfrm rot="-3142095">
            <a:off x="4959351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domain/b</a:t>
            </a:r>
          </a:p>
        </p:txBody>
      </p:sp>
      <p:sp>
        <p:nvSpPr>
          <p:cNvPr id="17" name="Text Box 267"/>
          <p:cNvSpPr txBox="1">
            <a:spLocks noChangeArrowheads="1"/>
          </p:cNvSpPr>
          <p:nvPr/>
        </p:nvSpPr>
        <p:spPr bwMode="auto">
          <a:xfrm rot="-3142095">
            <a:off x="5249069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domain/c</a:t>
            </a:r>
          </a:p>
        </p:txBody>
      </p:sp>
      <p:sp>
        <p:nvSpPr>
          <p:cNvPr id="18" name="Text Box 270"/>
          <p:cNvSpPr txBox="1">
            <a:spLocks noChangeArrowheads="1"/>
          </p:cNvSpPr>
          <p:nvPr/>
        </p:nvSpPr>
        <p:spPr bwMode="auto">
          <a:xfrm rot="-3142095">
            <a:off x="4094956" y="1670844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src_ip/d</a:t>
            </a:r>
          </a:p>
        </p:txBody>
      </p:sp>
      <p:sp>
        <p:nvSpPr>
          <p:cNvPr id="19" name="Text Box 271"/>
          <p:cNvSpPr txBox="1">
            <a:spLocks noChangeArrowheads="1"/>
          </p:cNvSpPr>
          <p:nvPr/>
        </p:nvSpPr>
        <p:spPr bwMode="auto">
          <a:xfrm rot="-3142095">
            <a:off x="7583488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Recv/a</a:t>
            </a:r>
          </a:p>
        </p:txBody>
      </p:sp>
      <p:sp>
        <p:nvSpPr>
          <p:cNvPr id="20" name="Text Box 272"/>
          <p:cNvSpPr txBox="1">
            <a:spLocks noChangeArrowheads="1"/>
          </p:cNvSpPr>
          <p:nvPr/>
        </p:nvSpPr>
        <p:spPr bwMode="auto">
          <a:xfrm rot="-3142095">
            <a:off x="7862888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Recv/b</a:t>
            </a:r>
          </a:p>
        </p:txBody>
      </p:sp>
      <p:sp>
        <p:nvSpPr>
          <p:cNvPr id="21" name="Text Box 273"/>
          <p:cNvSpPr txBox="1">
            <a:spLocks noChangeArrowheads="1"/>
          </p:cNvSpPr>
          <p:nvPr/>
        </p:nvSpPr>
        <p:spPr bwMode="auto">
          <a:xfrm rot="-3142095">
            <a:off x="6122195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dest_ip/a</a:t>
            </a:r>
          </a:p>
        </p:txBody>
      </p:sp>
      <p:sp>
        <p:nvSpPr>
          <p:cNvPr id="22" name="Text Box 274"/>
          <p:cNvSpPr txBox="1">
            <a:spLocks noChangeArrowheads="1"/>
          </p:cNvSpPr>
          <p:nvPr/>
        </p:nvSpPr>
        <p:spPr bwMode="auto">
          <a:xfrm rot="-3142095">
            <a:off x="6401595" y="1643856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dest_ip/b</a:t>
            </a:r>
          </a:p>
        </p:txBody>
      </p:sp>
      <p:sp>
        <p:nvSpPr>
          <p:cNvPr id="23" name="Text Box 275"/>
          <p:cNvSpPr txBox="1">
            <a:spLocks noChangeArrowheads="1"/>
          </p:cNvSpPr>
          <p:nvPr/>
        </p:nvSpPr>
        <p:spPr bwMode="auto">
          <a:xfrm rot="-3142095">
            <a:off x="6690520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dest_ip/c</a:t>
            </a:r>
          </a:p>
        </p:txBody>
      </p:sp>
      <p:sp>
        <p:nvSpPr>
          <p:cNvPr id="24" name="Text Box 279"/>
          <p:cNvSpPr txBox="1">
            <a:spLocks noChangeArrowheads="1"/>
          </p:cNvSpPr>
          <p:nvPr/>
        </p:nvSpPr>
        <p:spPr bwMode="auto">
          <a:xfrm rot="-3142095">
            <a:off x="5526088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domain/d</a:t>
            </a:r>
          </a:p>
        </p:txBody>
      </p:sp>
      <p:sp>
        <p:nvSpPr>
          <p:cNvPr id="25" name="Text Box 280"/>
          <p:cNvSpPr txBox="1">
            <a:spLocks noChangeArrowheads="1"/>
          </p:cNvSpPr>
          <p:nvPr/>
        </p:nvSpPr>
        <p:spPr bwMode="auto">
          <a:xfrm rot="-3142095">
            <a:off x="7079457" y="1577181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dest_ip/d</a:t>
            </a:r>
          </a:p>
        </p:txBody>
      </p:sp>
      <p:sp>
        <p:nvSpPr>
          <p:cNvPr id="26" name="Text Box 281"/>
          <p:cNvSpPr txBox="1">
            <a:spLocks noChangeArrowheads="1"/>
          </p:cNvSpPr>
          <p:nvPr/>
        </p:nvSpPr>
        <p:spPr bwMode="auto">
          <a:xfrm rot="-3142095">
            <a:off x="8191500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Recv/c</a:t>
            </a:r>
          </a:p>
        </p:txBody>
      </p:sp>
      <p:sp>
        <p:nvSpPr>
          <p:cNvPr id="27" name="Text Box 282"/>
          <p:cNvSpPr txBox="1">
            <a:spLocks noChangeArrowheads="1"/>
          </p:cNvSpPr>
          <p:nvPr/>
        </p:nvSpPr>
        <p:spPr bwMode="auto">
          <a:xfrm rot="-3142095">
            <a:off x="8435975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Recv/d</a:t>
            </a:r>
          </a:p>
        </p:txBody>
      </p:sp>
      <p:sp>
        <p:nvSpPr>
          <p:cNvPr id="28" name="Text Box 283"/>
          <p:cNvSpPr txBox="1">
            <a:spLocks noChangeArrowheads="1"/>
          </p:cNvSpPr>
          <p:nvPr/>
        </p:nvSpPr>
        <p:spPr bwMode="auto">
          <a:xfrm rot="-3142095">
            <a:off x="8709025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Recv/e</a:t>
            </a:r>
          </a:p>
        </p:txBody>
      </p:sp>
      <p:sp>
        <p:nvSpPr>
          <p:cNvPr id="29" name="Rectangle 270"/>
          <p:cNvSpPr>
            <a:spLocks noChangeArrowheads="1"/>
          </p:cNvSpPr>
          <p:nvPr/>
        </p:nvSpPr>
        <p:spPr bwMode="auto">
          <a:xfrm>
            <a:off x="546100" y="1614488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30" name="Rectangle 271"/>
          <p:cNvSpPr>
            <a:spLocks noChangeArrowheads="1"/>
          </p:cNvSpPr>
          <p:nvPr/>
        </p:nvSpPr>
        <p:spPr bwMode="auto">
          <a:xfrm>
            <a:off x="1525588" y="2536825"/>
            <a:ext cx="7496175" cy="709613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272"/>
          <p:cNvSpPr>
            <a:spLocks noChangeArrowheads="1"/>
          </p:cNvSpPr>
          <p:nvPr/>
        </p:nvSpPr>
        <p:spPr bwMode="auto">
          <a:xfrm>
            <a:off x="4148138" y="2687638"/>
            <a:ext cx="26685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Associative Array: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Stats Diagram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8173" y="3875047"/>
            <a:ext cx="8549640" cy="2490047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count: how many times each column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type count: how many times each column type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 types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</p:txBody>
      </p:sp>
      <p:graphicFrame>
        <p:nvGraphicFramePr>
          <p:cNvPr id="212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09230"/>
              </p:ext>
            </p:extLst>
          </p:nvPr>
        </p:nvGraphicFramePr>
        <p:xfrm>
          <a:off x="487205" y="1886154"/>
          <a:ext cx="9187031" cy="1889262"/>
        </p:xfrm>
        <a:graphic>
          <a:graphicData uri="http://schemas.openxmlformats.org/drawingml/2006/table">
            <a:tbl>
              <a:tblPr/>
              <a:tblGrid>
                <a:gridCol w="654843"/>
                <a:gridCol w="2004695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</a:tblGrid>
              <a:tr h="2901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52" name="Text Box 262"/>
          <p:cNvSpPr txBox="1">
            <a:spLocks noChangeArrowheads="1"/>
          </p:cNvSpPr>
          <p:nvPr/>
        </p:nvSpPr>
        <p:spPr bwMode="auto">
          <a:xfrm rot="-3142095">
            <a:off x="3136963" y="1393842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src_ip/a</a:t>
            </a:r>
          </a:p>
        </p:txBody>
      </p:sp>
      <p:sp>
        <p:nvSpPr>
          <p:cNvPr id="51453" name="Text Box 263"/>
          <p:cNvSpPr txBox="1">
            <a:spLocks noChangeArrowheads="1"/>
          </p:cNvSpPr>
          <p:nvPr/>
        </p:nvSpPr>
        <p:spPr bwMode="auto">
          <a:xfrm rot="-3142095">
            <a:off x="3349641" y="14577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src_ip/b</a:t>
            </a:r>
          </a:p>
        </p:txBody>
      </p:sp>
      <p:sp>
        <p:nvSpPr>
          <p:cNvPr id="51454" name="Text Box 264"/>
          <p:cNvSpPr txBox="1">
            <a:spLocks noChangeArrowheads="1"/>
          </p:cNvSpPr>
          <p:nvPr/>
        </p:nvSpPr>
        <p:spPr bwMode="auto">
          <a:xfrm rot="-3142095">
            <a:off x="3624166" y="1462211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src_ip/c</a:t>
            </a:r>
          </a:p>
        </p:txBody>
      </p:sp>
      <p:sp>
        <p:nvSpPr>
          <p:cNvPr id="51455" name="Text Box 265"/>
          <p:cNvSpPr txBox="1">
            <a:spLocks noChangeArrowheads="1"/>
          </p:cNvSpPr>
          <p:nvPr/>
        </p:nvSpPr>
        <p:spPr bwMode="auto">
          <a:xfrm rot="-3142095">
            <a:off x="4583533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domain/a</a:t>
            </a:r>
          </a:p>
        </p:txBody>
      </p:sp>
      <p:sp>
        <p:nvSpPr>
          <p:cNvPr id="51456" name="Text Box 266"/>
          <p:cNvSpPr txBox="1">
            <a:spLocks noChangeArrowheads="1"/>
          </p:cNvSpPr>
          <p:nvPr/>
        </p:nvSpPr>
        <p:spPr bwMode="auto">
          <a:xfrm rot="-3142095">
            <a:off x="4895748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domain/b</a:t>
            </a:r>
          </a:p>
        </p:txBody>
      </p:sp>
      <p:sp>
        <p:nvSpPr>
          <p:cNvPr id="51457" name="Text Box 267"/>
          <p:cNvSpPr txBox="1">
            <a:spLocks noChangeArrowheads="1"/>
          </p:cNvSpPr>
          <p:nvPr/>
        </p:nvSpPr>
        <p:spPr bwMode="auto">
          <a:xfrm rot="-3142095">
            <a:off x="5213930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domain/c</a:t>
            </a:r>
          </a:p>
        </p:txBody>
      </p:sp>
      <p:sp>
        <p:nvSpPr>
          <p:cNvPr id="51458" name="Text Box 270"/>
          <p:cNvSpPr txBox="1">
            <a:spLocks noChangeArrowheads="1"/>
          </p:cNvSpPr>
          <p:nvPr/>
        </p:nvSpPr>
        <p:spPr bwMode="auto">
          <a:xfrm rot="-3142095">
            <a:off x="3945112" y="14595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src_ip/d</a:t>
            </a:r>
          </a:p>
        </p:txBody>
      </p:sp>
      <p:sp>
        <p:nvSpPr>
          <p:cNvPr id="51459" name="Text Box 271"/>
          <p:cNvSpPr txBox="1">
            <a:spLocks noChangeArrowheads="1"/>
          </p:cNvSpPr>
          <p:nvPr/>
        </p:nvSpPr>
        <p:spPr bwMode="auto">
          <a:xfrm rot="-3142095">
            <a:off x="778276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Recv/a</a:t>
            </a:r>
          </a:p>
        </p:txBody>
      </p:sp>
      <p:sp>
        <p:nvSpPr>
          <p:cNvPr id="51460" name="Text Box 272"/>
          <p:cNvSpPr txBox="1">
            <a:spLocks noChangeArrowheads="1"/>
          </p:cNvSpPr>
          <p:nvPr/>
        </p:nvSpPr>
        <p:spPr bwMode="auto">
          <a:xfrm rot="-3142095">
            <a:off x="8089739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Recv/b</a:t>
            </a:r>
          </a:p>
        </p:txBody>
      </p:sp>
      <p:sp>
        <p:nvSpPr>
          <p:cNvPr id="51461" name="Text Box 273"/>
          <p:cNvSpPr txBox="1">
            <a:spLocks noChangeArrowheads="1"/>
          </p:cNvSpPr>
          <p:nvPr/>
        </p:nvSpPr>
        <p:spPr bwMode="auto">
          <a:xfrm rot="-3142095">
            <a:off x="6174733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dest_ip/a</a:t>
            </a:r>
          </a:p>
        </p:txBody>
      </p:sp>
      <p:sp>
        <p:nvSpPr>
          <p:cNvPr id="51462" name="Text Box 274"/>
          <p:cNvSpPr txBox="1">
            <a:spLocks noChangeArrowheads="1"/>
          </p:cNvSpPr>
          <p:nvPr/>
        </p:nvSpPr>
        <p:spPr bwMode="auto">
          <a:xfrm rot="-3142095">
            <a:off x="6481708" y="1428926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dest_ip/b</a:t>
            </a:r>
          </a:p>
        </p:txBody>
      </p:sp>
      <p:sp>
        <p:nvSpPr>
          <p:cNvPr id="51463" name="Text Box 275"/>
          <p:cNvSpPr txBox="1">
            <a:spLocks noChangeArrowheads="1"/>
          </p:cNvSpPr>
          <p:nvPr/>
        </p:nvSpPr>
        <p:spPr bwMode="auto">
          <a:xfrm rot="-3142095">
            <a:off x="6799890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dest_ip/c</a:t>
            </a:r>
          </a:p>
        </p:txBody>
      </p:sp>
      <p:sp>
        <p:nvSpPr>
          <p:cNvPr id="51464" name="Text Box 279"/>
          <p:cNvSpPr txBox="1">
            <a:spLocks noChangeArrowheads="1"/>
          </p:cNvSpPr>
          <p:nvPr/>
        </p:nvSpPr>
        <p:spPr bwMode="auto">
          <a:xfrm rot="-3142095">
            <a:off x="5519159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domain/d</a:t>
            </a:r>
          </a:p>
        </p:txBody>
      </p:sp>
      <p:sp>
        <p:nvSpPr>
          <p:cNvPr id="51465" name="Text Box 280"/>
          <p:cNvSpPr txBox="1">
            <a:spLocks noChangeArrowheads="1"/>
          </p:cNvSpPr>
          <p:nvPr/>
        </p:nvSpPr>
        <p:spPr bwMode="auto">
          <a:xfrm rot="-3142095">
            <a:off x="7227356" y="1353361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dest_ip/d</a:t>
            </a:r>
          </a:p>
        </p:txBody>
      </p:sp>
      <p:sp>
        <p:nvSpPr>
          <p:cNvPr id="51466" name="Text Box 281"/>
          <p:cNvSpPr txBox="1">
            <a:spLocks noChangeArrowheads="1"/>
          </p:cNvSpPr>
          <p:nvPr/>
        </p:nvSpPr>
        <p:spPr bwMode="auto">
          <a:xfrm rot="-3142095">
            <a:off x="8451576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Recv/c</a:t>
            </a:r>
          </a:p>
        </p:txBody>
      </p:sp>
      <p:sp>
        <p:nvSpPr>
          <p:cNvPr id="51467" name="Text Box 282"/>
          <p:cNvSpPr txBox="1">
            <a:spLocks noChangeArrowheads="1"/>
          </p:cNvSpPr>
          <p:nvPr/>
        </p:nvSpPr>
        <p:spPr bwMode="auto">
          <a:xfrm rot="-3142095">
            <a:off x="8720134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Recv/d</a:t>
            </a:r>
          </a:p>
        </p:txBody>
      </p:sp>
      <p:sp>
        <p:nvSpPr>
          <p:cNvPr id="51468" name="Text Box 283"/>
          <p:cNvSpPr txBox="1">
            <a:spLocks noChangeArrowheads="1"/>
          </p:cNvSpPr>
          <p:nvPr/>
        </p:nvSpPr>
        <p:spPr bwMode="auto">
          <a:xfrm rot="-3142095">
            <a:off x="902085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Recv/e</a:t>
            </a:r>
          </a:p>
        </p:txBody>
      </p:sp>
      <p:sp>
        <p:nvSpPr>
          <p:cNvPr id="213262" name="Rectangle 270"/>
          <p:cNvSpPr>
            <a:spLocks noChangeArrowheads="1"/>
          </p:cNvSpPr>
          <p:nvPr/>
        </p:nvSpPr>
        <p:spPr bwMode="auto">
          <a:xfrm>
            <a:off x="45403" y="1393182"/>
            <a:ext cx="2898799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213263" name="Rectangle 271"/>
          <p:cNvSpPr>
            <a:spLocks noChangeArrowheads="1"/>
          </p:cNvSpPr>
          <p:nvPr/>
        </p:nvSpPr>
        <p:spPr bwMode="auto">
          <a:xfrm>
            <a:off x="1122840" y="2438498"/>
            <a:ext cx="8245793" cy="804228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1882" tIns="50941" rIns="101882" bIns="50941" anchor="ctr"/>
          <a:lstStyle/>
          <a:p>
            <a:pPr>
              <a:defRPr/>
            </a:pPr>
            <a:endParaRPr lang="en-US"/>
          </a:p>
        </p:txBody>
      </p:sp>
      <p:sp>
        <p:nvSpPr>
          <p:cNvPr id="213264" name="Rectangle 272"/>
          <p:cNvSpPr>
            <a:spLocks noChangeArrowheads="1"/>
          </p:cNvSpPr>
          <p:nvPr/>
        </p:nvSpPr>
        <p:spPr bwMode="auto">
          <a:xfrm>
            <a:off x="4007645" y="2609419"/>
            <a:ext cx="2732087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>
                <a:solidFill>
                  <a:srgbClr val="0000FF"/>
                </a:solidFill>
              </a:rPr>
              <a:t>Associative Array: A</a:t>
            </a:r>
          </a:p>
        </p:txBody>
      </p:sp>
      <p:sp>
        <p:nvSpPr>
          <p:cNvPr id="51472" name="Rectangle 4"/>
          <p:cNvSpPr>
            <a:spLocks noChangeArrowheads="1"/>
          </p:cNvSpPr>
          <p:nvPr/>
        </p:nvSpPr>
        <p:spPr bwMode="auto">
          <a:xfrm>
            <a:off x="707232" y="6569841"/>
            <a:ext cx="8839518" cy="424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/>
              <a:t>Good for identifying column types, gaps, clutter, and correlations</a:t>
            </a:r>
          </a:p>
        </p:txBody>
      </p:sp>
      <p:sp>
        <p:nvSpPr>
          <p:cNvPr id="51473" name="TextBox 47"/>
          <p:cNvSpPr txBox="1">
            <a:spLocks noChangeArrowheads="1"/>
          </p:cNvSpPr>
          <p:nvPr/>
        </p:nvSpPr>
        <p:spPr bwMode="auto">
          <a:xfrm>
            <a:off x="3108325" y="-100753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1474" name="TextBox 51"/>
          <p:cNvSpPr txBox="1">
            <a:spLocks noChangeArrowheads="1"/>
          </p:cNvSpPr>
          <p:nvPr/>
        </p:nvSpPr>
        <p:spPr bwMode="auto">
          <a:xfrm>
            <a:off x="3108325" y="7527714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084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Implementation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03275" y="1504950"/>
            <a:ext cx="8458200" cy="4725988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Define a set of rows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'2001-01-01 01 02 00,2001-01-01 01 03 00, 2001-01-01 01 04 00,'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rows from table to associative array and convert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'1'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1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double(logical(T(r,:)))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A(:,'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src_ip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*,domain/ *,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dest_ip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*,')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columns counts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sum(A,1) &gt; 200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pairs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* A &gt; 200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       or          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 &gt; 200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domains with many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IPs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sum(double(logical(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(A))),2) &gt; 3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355" y="6262450"/>
            <a:ext cx="9556376" cy="436458"/>
          </a:xfrm>
          <a:prstGeom prst="rect">
            <a:avLst/>
          </a:prstGeom>
          <a:solidFill>
            <a:srgbClr val="AED9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Very easy to get elementary count info necessary for finding clutter and anomalies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56288" y="5575300"/>
            <a:ext cx="102624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Events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4099"/>
              </p:ext>
            </p:extLst>
          </p:nvPr>
        </p:nvGraphicFramePr>
        <p:xfrm>
          <a:off x="873128" y="1157283"/>
          <a:ext cx="8143517" cy="474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Chart" r:id="rId4" imgW="6692900" imgH="3898900" progId="MSGraph.Chart.8">
                  <p:embed followColorScheme="full"/>
                </p:oleObj>
              </mc:Choice>
              <mc:Fallback>
                <p:oleObj name="Chart" r:id="rId4" imgW="6692900" imgH="38989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8" y="1157283"/>
                        <a:ext cx="8143517" cy="474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Covariance</a:t>
            </a:r>
          </a:p>
        </p:txBody>
      </p:sp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777082" y="6603663"/>
            <a:ext cx="8839518" cy="3870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Adjacency matrix a natural result of covariance calculation</a:t>
            </a:r>
          </a:p>
        </p:txBody>
      </p:sp>
      <p:pic>
        <p:nvPicPr>
          <p:cNvPr id="59395" name="Picture 4" descr="webproxy_sample_IPcorrelation_F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5" y="1532460"/>
            <a:ext cx="8832533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1749743" y="1120451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5036185" y="1134844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8060690" y="1120451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 rot="-5400000">
            <a:off x="-34079" y="2172742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 rot="-5400000">
            <a:off x="-60300" y="3905339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 rot="-5400000">
            <a:off x="31815" y="5528187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59403" name="TextBox 47"/>
          <p:cNvSpPr txBox="1">
            <a:spLocks noChangeArrowheads="1"/>
          </p:cNvSpPr>
          <p:nvPr/>
        </p:nvSpPr>
        <p:spPr bwMode="auto">
          <a:xfrm>
            <a:off x="3108325" y="-86360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9405" name="TextBox 51"/>
          <p:cNvSpPr txBox="1">
            <a:spLocks noChangeArrowheads="1"/>
          </p:cNvSpPr>
          <p:nvPr/>
        </p:nvSpPr>
        <p:spPr bwMode="auto">
          <a:xfrm>
            <a:off x="3108325" y="7542107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742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4580" y="218300"/>
            <a:ext cx="7989241" cy="925921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Primordial Web</a:t>
            </a: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878965" y="813570"/>
            <a:ext cx="6485025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b="1" dirty="0">
                <a:solidFill>
                  <a:schemeClr val="tx2"/>
                </a:solidFill>
              </a:rPr>
              <a:t>Kepner &amp; </a:t>
            </a:r>
            <a:r>
              <a:rPr lang="en-US" sz="1300" b="1" dirty="0" err="1">
                <a:solidFill>
                  <a:schemeClr val="tx2"/>
                </a:solidFill>
              </a:rPr>
              <a:t>Beaudry</a:t>
            </a:r>
            <a:r>
              <a:rPr lang="en-US" sz="1300" b="1" dirty="0">
                <a:solidFill>
                  <a:schemeClr val="tx2"/>
                </a:solidFill>
              </a:rPr>
              <a:t> 1992, Visual Intelligence Corp (now GE Intelligent Platforms)</a:t>
            </a:r>
          </a:p>
        </p:txBody>
      </p:sp>
      <p:graphicFrame>
        <p:nvGraphicFramePr>
          <p:cNvPr id="2498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6128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sql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1" name="Picture 2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837008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2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3" y="485500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80" name="Line 24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49882" name="Line 26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7035642" y="1199093"/>
            <a:ext cx="546576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49886" name="Line 30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  <p:pic>
        <p:nvPicPr>
          <p:cNvPr id="10271" name="Picture 3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474525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6" descr="image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8" descr="images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40" descr="ncsa30-spl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5" name="Rectangle 41"/>
          <p:cNvSpPr>
            <a:spLocks noChangeArrowheads="1"/>
          </p:cNvSpPr>
          <p:nvPr/>
        </p:nvSpPr>
        <p:spPr bwMode="auto">
          <a:xfrm>
            <a:off x="4487863" y="2013727"/>
            <a:ext cx="891566" cy="3498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600"/>
              <a:t>Gopher</a:t>
            </a:r>
          </a:p>
        </p:txBody>
      </p:sp>
      <p:pic>
        <p:nvPicPr>
          <p:cNvPr id="10276" name="Picture 42" descr="per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just to view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Won</a:t>
            </a:r>
            <a:r>
              <a:rPr lang="ja-JP" altLang="en-US" sz="1800" b="1" dirty="0"/>
              <a:t>’</a:t>
            </a:r>
            <a:r>
              <a:rPr lang="en-US" altLang="ja-JP" sz="1800" b="1" dirty="0"/>
              <a:t>t catch 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432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4667249" y="1465507"/>
            <a:ext cx="5000625" cy="5474698"/>
          </a:xfrm>
        </p:spPr>
        <p:txBody>
          <a:bodyPr/>
          <a:lstStyle/>
          <a:p>
            <a:r>
              <a:rPr lang="en-US" dirty="0" smtClean="0"/>
              <a:t>Core analytic of SKS</a:t>
            </a:r>
          </a:p>
          <a:p>
            <a:r>
              <a:rPr lang="en-US" dirty="0" smtClean="0"/>
              <a:t>Give keyword distribution of a set of documents that share a common keyword(s)</a:t>
            </a:r>
          </a:p>
          <a:p>
            <a:pPr lvl="1"/>
            <a:r>
              <a:rPr lang="en-US" dirty="0" smtClean="0"/>
              <a:t>Provides useful guide to what keyword to select next</a:t>
            </a:r>
          </a:p>
          <a:p>
            <a:r>
              <a:rPr lang="en-US" dirty="0" smtClean="0"/>
              <a:t>Currently implemented with several hundreds of lines of Java/SQL</a:t>
            </a:r>
          </a:p>
          <a:p>
            <a:r>
              <a:rPr lang="en-US" dirty="0" smtClean="0"/>
              <a:t>Associative array implementation has 1 line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 Search</a:t>
            </a:r>
            <a:endParaRPr lang="en-US" dirty="0"/>
          </a:p>
        </p:txBody>
      </p:sp>
      <p:pic>
        <p:nvPicPr>
          <p:cNvPr id="10" name="Picture 4" descr="CVX4_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971" r="54333" b="28639"/>
          <a:stretch>
            <a:fillRect/>
          </a:stretch>
        </p:blipFill>
        <p:spPr bwMode="auto">
          <a:xfrm>
            <a:off x="15878" y="1147139"/>
            <a:ext cx="4571816" cy="59550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79113" y="4610011"/>
            <a:ext cx="2008463" cy="10741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Facet Search Algorithm</a:t>
            </a:r>
          </a:p>
        </p:txBody>
      </p:sp>
      <p:sp>
        <p:nvSpPr>
          <p:cNvPr id="63490" name="Oval 4"/>
          <p:cNvSpPr>
            <a:spLocks noChangeAspect="1" noChangeArrowheads="1"/>
          </p:cNvSpPr>
          <p:nvPr/>
        </p:nvSpPr>
        <p:spPr bwMode="auto">
          <a:xfrm>
            <a:off x="1306049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1" name="Rectangle 5"/>
          <p:cNvSpPr>
            <a:spLocks noChangeAspect="1" noChangeArrowheads="1"/>
          </p:cNvSpPr>
          <p:nvPr/>
        </p:nvSpPr>
        <p:spPr bwMode="auto">
          <a:xfrm>
            <a:off x="1234452" y="2609920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2" name="Oval 6"/>
          <p:cNvSpPr>
            <a:spLocks noChangeAspect="1" noChangeArrowheads="1"/>
          </p:cNvSpPr>
          <p:nvPr/>
        </p:nvSpPr>
        <p:spPr bwMode="auto">
          <a:xfrm>
            <a:off x="1306049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3" name="Oval 7"/>
          <p:cNvSpPr>
            <a:spLocks noChangeAspect="1" noChangeArrowheads="1"/>
          </p:cNvSpPr>
          <p:nvPr/>
        </p:nvSpPr>
        <p:spPr bwMode="auto">
          <a:xfrm>
            <a:off x="16657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4" name="Oval 8"/>
          <p:cNvSpPr>
            <a:spLocks noChangeAspect="1" noChangeArrowheads="1"/>
          </p:cNvSpPr>
          <p:nvPr/>
        </p:nvSpPr>
        <p:spPr bwMode="auto">
          <a:xfrm>
            <a:off x="2025504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5" name="Oval 9"/>
          <p:cNvSpPr>
            <a:spLocks noChangeAspect="1" noChangeArrowheads="1"/>
          </p:cNvSpPr>
          <p:nvPr/>
        </p:nvSpPr>
        <p:spPr bwMode="auto">
          <a:xfrm>
            <a:off x="23869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6" name="Oval 10"/>
          <p:cNvSpPr>
            <a:spLocks noChangeAspect="1" noChangeArrowheads="1"/>
          </p:cNvSpPr>
          <p:nvPr/>
        </p:nvSpPr>
        <p:spPr bwMode="auto">
          <a:xfrm>
            <a:off x="2746705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7" name="Oval 11"/>
          <p:cNvSpPr>
            <a:spLocks noChangeAspect="1" noChangeArrowheads="1"/>
          </p:cNvSpPr>
          <p:nvPr/>
        </p:nvSpPr>
        <p:spPr bwMode="auto">
          <a:xfrm>
            <a:off x="346790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8" name="Oval 12"/>
          <p:cNvSpPr>
            <a:spLocks noChangeAspect="1" noChangeArrowheads="1"/>
          </p:cNvSpPr>
          <p:nvPr/>
        </p:nvSpPr>
        <p:spPr bwMode="auto">
          <a:xfrm>
            <a:off x="2025504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9" name="Oval 13"/>
          <p:cNvSpPr>
            <a:spLocks noChangeAspect="1" noChangeArrowheads="1"/>
          </p:cNvSpPr>
          <p:nvPr/>
        </p:nvSpPr>
        <p:spPr bwMode="auto">
          <a:xfrm>
            <a:off x="2386977" y="2683686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0" name="Oval 14"/>
          <p:cNvSpPr>
            <a:spLocks noChangeAspect="1" noChangeArrowheads="1"/>
          </p:cNvSpPr>
          <p:nvPr/>
        </p:nvSpPr>
        <p:spPr bwMode="auto">
          <a:xfrm>
            <a:off x="2746705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1" name="Oval 15"/>
          <p:cNvSpPr>
            <a:spLocks noChangeAspect="1" noChangeArrowheads="1"/>
          </p:cNvSpPr>
          <p:nvPr/>
        </p:nvSpPr>
        <p:spPr bwMode="auto">
          <a:xfrm>
            <a:off x="3106432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2" name="Oval 16"/>
          <p:cNvSpPr>
            <a:spLocks noChangeAspect="1" noChangeArrowheads="1"/>
          </p:cNvSpPr>
          <p:nvPr/>
        </p:nvSpPr>
        <p:spPr bwMode="auto">
          <a:xfrm>
            <a:off x="3467907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3" name="Oval 17"/>
          <p:cNvSpPr>
            <a:spLocks noChangeAspect="1" noChangeArrowheads="1"/>
          </p:cNvSpPr>
          <p:nvPr/>
        </p:nvSpPr>
        <p:spPr bwMode="auto">
          <a:xfrm>
            <a:off x="2018519" y="306870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4" name="Oval 18"/>
          <p:cNvSpPr>
            <a:spLocks noChangeAspect="1" noChangeArrowheads="1"/>
          </p:cNvSpPr>
          <p:nvPr/>
        </p:nvSpPr>
        <p:spPr bwMode="auto">
          <a:xfrm>
            <a:off x="2039474" y="306870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5" name="Oval 19"/>
          <p:cNvSpPr>
            <a:spLocks noChangeAspect="1" noChangeArrowheads="1"/>
          </p:cNvSpPr>
          <p:nvPr/>
        </p:nvSpPr>
        <p:spPr bwMode="auto">
          <a:xfrm>
            <a:off x="2386977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6" name="Oval 20"/>
          <p:cNvSpPr>
            <a:spLocks noChangeAspect="1" noChangeArrowheads="1"/>
          </p:cNvSpPr>
          <p:nvPr/>
        </p:nvSpPr>
        <p:spPr bwMode="auto">
          <a:xfrm>
            <a:off x="3106432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7" name="Oval 21"/>
          <p:cNvSpPr>
            <a:spLocks noChangeAspect="1" noChangeArrowheads="1"/>
          </p:cNvSpPr>
          <p:nvPr/>
        </p:nvSpPr>
        <p:spPr bwMode="auto">
          <a:xfrm>
            <a:off x="1665777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8" name="Oval 22"/>
          <p:cNvSpPr>
            <a:spLocks noChangeAspect="1" noChangeArrowheads="1"/>
          </p:cNvSpPr>
          <p:nvPr/>
        </p:nvSpPr>
        <p:spPr bwMode="auto">
          <a:xfrm>
            <a:off x="238697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9" name="Oval 23"/>
          <p:cNvSpPr>
            <a:spLocks noChangeAspect="1" noChangeArrowheads="1"/>
          </p:cNvSpPr>
          <p:nvPr/>
        </p:nvSpPr>
        <p:spPr bwMode="auto">
          <a:xfrm>
            <a:off x="2746705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0" name="Oval 24"/>
          <p:cNvSpPr>
            <a:spLocks noChangeAspect="1" noChangeArrowheads="1"/>
          </p:cNvSpPr>
          <p:nvPr/>
        </p:nvSpPr>
        <p:spPr bwMode="auto">
          <a:xfrm>
            <a:off x="3106432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1" name="Oval 25"/>
          <p:cNvSpPr>
            <a:spLocks noChangeAspect="1" noChangeArrowheads="1"/>
          </p:cNvSpPr>
          <p:nvPr/>
        </p:nvSpPr>
        <p:spPr bwMode="auto">
          <a:xfrm>
            <a:off x="346790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2" name="Oval 26"/>
          <p:cNvSpPr>
            <a:spLocks noChangeAspect="1" noChangeArrowheads="1"/>
          </p:cNvSpPr>
          <p:nvPr/>
        </p:nvSpPr>
        <p:spPr bwMode="auto">
          <a:xfrm>
            <a:off x="1306049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3" name="Oval 27"/>
          <p:cNvSpPr>
            <a:spLocks noChangeAspect="1" noChangeArrowheads="1"/>
          </p:cNvSpPr>
          <p:nvPr/>
        </p:nvSpPr>
        <p:spPr bwMode="auto">
          <a:xfrm>
            <a:off x="1665777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4" name="Oval 29"/>
          <p:cNvSpPr>
            <a:spLocks noChangeAspect="1" noChangeArrowheads="1"/>
          </p:cNvSpPr>
          <p:nvPr/>
        </p:nvSpPr>
        <p:spPr bwMode="auto">
          <a:xfrm>
            <a:off x="3106432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5" name="Oval 30"/>
          <p:cNvSpPr>
            <a:spLocks noChangeAspect="1" noChangeArrowheads="1"/>
          </p:cNvSpPr>
          <p:nvPr/>
        </p:nvSpPr>
        <p:spPr bwMode="auto">
          <a:xfrm>
            <a:off x="3467907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6" name="Oval 31"/>
          <p:cNvSpPr>
            <a:spLocks noChangeAspect="1" noChangeArrowheads="1"/>
          </p:cNvSpPr>
          <p:nvPr/>
        </p:nvSpPr>
        <p:spPr bwMode="auto">
          <a:xfrm>
            <a:off x="1306049" y="4167999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7" name="Oval 32"/>
          <p:cNvSpPr>
            <a:spLocks noChangeAspect="1" noChangeArrowheads="1"/>
          </p:cNvSpPr>
          <p:nvPr/>
        </p:nvSpPr>
        <p:spPr bwMode="auto">
          <a:xfrm>
            <a:off x="1665777" y="418239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8" name="Oval 35"/>
          <p:cNvSpPr>
            <a:spLocks noChangeAspect="1" noChangeArrowheads="1"/>
          </p:cNvSpPr>
          <p:nvPr/>
        </p:nvSpPr>
        <p:spPr bwMode="auto">
          <a:xfrm>
            <a:off x="3467907" y="4167999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9" name="Oval 36"/>
          <p:cNvSpPr>
            <a:spLocks noChangeAspect="1" noChangeArrowheads="1"/>
          </p:cNvSpPr>
          <p:nvPr/>
        </p:nvSpPr>
        <p:spPr bwMode="auto">
          <a:xfrm>
            <a:off x="1306049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0" name="Oval 37"/>
          <p:cNvSpPr>
            <a:spLocks noChangeAspect="1" noChangeArrowheads="1"/>
          </p:cNvSpPr>
          <p:nvPr/>
        </p:nvSpPr>
        <p:spPr bwMode="auto">
          <a:xfrm>
            <a:off x="1665777" y="4911055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1" name="Oval 38"/>
          <p:cNvSpPr>
            <a:spLocks noChangeAspect="1" noChangeArrowheads="1"/>
          </p:cNvSpPr>
          <p:nvPr/>
        </p:nvSpPr>
        <p:spPr bwMode="auto">
          <a:xfrm>
            <a:off x="2025504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2" name="Oval 39"/>
          <p:cNvSpPr>
            <a:spLocks noChangeAspect="1" noChangeArrowheads="1"/>
          </p:cNvSpPr>
          <p:nvPr/>
        </p:nvSpPr>
        <p:spPr bwMode="auto">
          <a:xfrm>
            <a:off x="2386977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3" name="Oval 40"/>
          <p:cNvSpPr>
            <a:spLocks noChangeAspect="1" noChangeArrowheads="1"/>
          </p:cNvSpPr>
          <p:nvPr/>
        </p:nvSpPr>
        <p:spPr bwMode="auto">
          <a:xfrm>
            <a:off x="3106432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4" name="Oval 41"/>
          <p:cNvSpPr>
            <a:spLocks noChangeAspect="1" noChangeArrowheads="1"/>
          </p:cNvSpPr>
          <p:nvPr/>
        </p:nvSpPr>
        <p:spPr bwMode="auto">
          <a:xfrm>
            <a:off x="1669269" y="2708875"/>
            <a:ext cx="150178" cy="15472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63525" name="Rectangle 42"/>
          <p:cNvSpPr>
            <a:spLocks noChangeArrowheads="1"/>
          </p:cNvSpPr>
          <p:nvPr/>
        </p:nvSpPr>
        <p:spPr bwMode="auto">
          <a:xfrm>
            <a:off x="253059" y="2464188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b.doc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c.pdf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d.htm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e.ppt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f.txt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g.doc</a:t>
            </a:r>
          </a:p>
        </p:txBody>
      </p:sp>
      <p:sp>
        <p:nvSpPr>
          <p:cNvPr id="63526" name="Rectangle 44"/>
          <p:cNvSpPr>
            <a:spLocks noChangeArrowheads="1"/>
          </p:cNvSpPr>
          <p:nvPr/>
        </p:nvSpPr>
        <p:spPr bwMode="auto">
          <a:xfrm rot="-5400000">
            <a:off x="1977898" y="711409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NY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DC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IMF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UN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Alice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Bob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Carl</a:t>
            </a:r>
          </a:p>
        </p:txBody>
      </p:sp>
      <p:sp>
        <p:nvSpPr>
          <p:cNvPr id="63527" name="Rectangle 45"/>
          <p:cNvSpPr>
            <a:spLocks noChangeArrowheads="1"/>
          </p:cNvSpPr>
          <p:nvPr/>
        </p:nvSpPr>
        <p:spPr bwMode="auto">
          <a:xfrm>
            <a:off x="3427742" y="1780504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8" name="Rectangle 46"/>
          <p:cNvSpPr>
            <a:spLocks noChangeArrowheads="1"/>
          </p:cNvSpPr>
          <p:nvPr/>
        </p:nvSpPr>
        <p:spPr bwMode="auto">
          <a:xfrm>
            <a:off x="2324112" y="1809291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9" name="Rectangle 47"/>
          <p:cNvSpPr>
            <a:spLocks noChangeArrowheads="1"/>
          </p:cNvSpPr>
          <p:nvPr/>
        </p:nvSpPr>
        <p:spPr bwMode="auto">
          <a:xfrm rot="5400000">
            <a:off x="1838337" y="175362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0" name="Rectangle 48"/>
          <p:cNvSpPr>
            <a:spLocks noChangeArrowheads="1"/>
          </p:cNvSpPr>
          <p:nvPr/>
        </p:nvSpPr>
        <p:spPr bwMode="auto">
          <a:xfrm rot="5400000">
            <a:off x="1838337" y="253086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1" name="Oval 49"/>
          <p:cNvSpPr>
            <a:spLocks noChangeAspect="1" noChangeArrowheads="1"/>
          </p:cNvSpPr>
          <p:nvPr/>
        </p:nvSpPr>
        <p:spPr bwMode="auto">
          <a:xfrm>
            <a:off x="2373007" y="4187790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2" name="Line 52"/>
          <p:cNvSpPr>
            <a:spLocks noChangeShapeType="1"/>
          </p:cNvSpPr>
          <p:nvPr/>
        </p:nvSpPr>
        <p:spPr bwMode="auto">
          <a:xfrm>
            <a:off x="17513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3" name="Line 53"/>
          <p:cNvSpPr>
            <a:spLocks noChangeShapeType="1"/>
          </p:cNvSpPr>
          <p:nvPr/>
        </p:nvSpPr>
        <p:spPr bwMode="auto">
          <a:xfrm>
            <a:off x="24498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4" name="Line 54"/>
          <p:cNvSpPr>
            <a:spLocks noChangeShapeType="1"/>
          </p:cNvSpPr>
          <p:nvPr/>
        </p:nvSpPr>
        <p:spPr bwMode="auto">
          <a:xfrm>
            <a:off x="316231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5" name="Line 55"/>
          <p:cNvSpPr>
            <a:spLocks noChangeShapeType="1"/>
          </p:cNvSpPr>
          <p:nvPr/>
        </p:nvSpPr>
        <p:spPr bwMode="auto">
          <a:xfrm>
            <a:off x="353950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6" name="Rectangle 57"/>
          <p:cNvSpPr>
            <a:spLocks noChangeArrowheads="1"/>
          </p:cNvSpPr>
          <p:nvPr/>
        </p:nvSpPr>
        <p:spPr bwMode="auto">
          <a:xfrm>
            <a:off x="1244930" y="5083775"/>
            <a:ext cx="2968625" cy="47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008000"/>
                </a:solidFill>
                <a:latin typeface="Courier" charset="0"/>
              </a:rPr>
              <a:t>  1    2    1 2</a:t>
            </a:r>
          </a:p>
        </p:txBody>
      </p:sp>
      <p:sp>
        <p:nvSpPr>
          <p:cNvPr id="63537" name="Rectangle 58"/>
          <p:cNvSpPr>
            <a:spLocks noChangeArrowheads="1"/>
          </p:cNvSpPr>
          <p:nvPr/>
        </p:nvSpPr>
        <p:spPr bwMode="auto">
          <a:xfrm>
            <a:off x="4554220" y="1331685"/>
            <a:ext cx="550418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/>
              <a:t>Associative array relates documents to place, org and person </a:t>
            </a:r>
            <a:r>
              <a:rPr lang="en-US" sz="2200" dirty="0" smtClean="0"/>
              <a:t>entities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u="sng" dirty="0"/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i="1" dirty="0" err="1">
                <a:solidFill>
                  <a:srgbClr val="0000FF"/>
                </a:solidFill>
              </a:rPr>
              <a:t>x</a:t>
            </a:r>
            <a:r>
              <a:rPr lang="en-US" sz="2200" dirty="0" err="1">
                <a:solidFill>
                  <a:srgbClr val="0000FF"/>
                </a:solidFill>
              </a:rPr>
              <a:t>,</a:t>
            </a:r>
            <a:r>
              <a:rPr lang="en-US" sz="2200" i="1" dirty="0" err="1">
                <a:solidFill>
                  <a:srgbClr val="0000FF"/>
                </a:solidFill>
              </a:rPr>
              <a:t>y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:</a:t>
            </a:r>
            <a:r>
              <a:rPr lang="en-US" sz="2200" dirty="0"/>
              <a:t>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b="0" baseline="30000" dirty="0" err="1">
                <a:solidFill>
                  <a:srgbClr val="0000FF"/>
                </a:solidFill>
              </a:rPr>
              <a:t>NxM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sym typeface="Symbol" charset="0"/>
              </a:rPr>
              <a:t></a:t>
            </a:r>
            <a:r>
              <a:rPr lang="en-US" b="0" dirty="0">
                <a:latin typeface="Helvetica" charset="0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="0" dirty="0">
                <a:latin typeface="Helvetica" charset="0"/>
              </a:rPr>
              <a:t> 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Facets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1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UN</a:t>
            </a:r>
            <a:r>
              <a:rPr lang="en-US" sz="2200" dirty="0">
                <a:latin typeface="Helvetica" charset="0"/>
              </a:rPr>
              <a:t>,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2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Carl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FF0000"/>
                </a:solidFill>
                <a:latin typeface="Helvetica" charset="0"/>
              </a:rPr>
              <a:t>Documents</a:t>
            </a:r>
            <a:r>
              <a:rPr lang="en-US" sz="2200" dirty="0">
                <a:latin typeface="Helvetica" charset="0"/>
              </a:rPr>
              <a:t> that contain </a:t>
            </a:r>
            <a:r>
              <a:rPr lang="en-US" sz="2200" dirty="0" smtClean="0">
                <a:latin typeface="Helvetica" charset="0"/>
              </a:rPr>
              <a:t>both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Entity </a:t>
            </a:r>
            <a:r>
              <a:rPr lang="en-US" sz="2200" dirty="0">
                <a:solidFill>
                  <a:srgbClr val="008000"/>
                </a:solidFill>
                <a:latin typeface="Helvetica" charset="0"/>
              </a:rPr>
              <a:t>counts</a:t>
            </a:r>
            <a:r>
              <a:rPr lang="en-US" sz="2200" dirty="0">
                <a:latin typeface="Helvetica" charset="0"/>
              </a:rPr>
              <a:t> in the above set of  documents obtained via matrix multiply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dirty="0">
                <a:solidFill>
                  <a:srgbClr val="0000FF"/>
                </a:solidFill>
              </a:rPr>
              <a:t>(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)</a:t>
            </a:r>
            <a:r>
              <a:rPr lang="en-US" sz="2200" baseline="30000" dirty="0">
                <a:solidFill>
                  <a:srgbClr val="0000FF"/>
                </a:solidFill>
              </a:rPr>
              <a:t>t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i="1" dirty="0">
                <a:solidFill>
                  <a:srgbClr val="0000FF"/>
                </a:solidFill>
              </a:rPr>
              <a:t>A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b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33013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Reuters Corpus V1 (NIST)</a:t>
            </a:r>
            <a:br>
              <a:rPr lang="en-US" dirty="0" smtClean="0"/>
            </a:br>
            <a:r>
              <a:rPr lang="en-US" sz="2400" dirty="0" smtClean="0"/>
              <a:t>1996-08-20 to 1997-08-19 (Released 2000-11-03</a:t>
            </a:r>
            <a:endParaRPr lang="en-US" sz="2400" dirty="0"/>
          </a:p>
        </p:txBody>
      </p:sp>
      <p:pic>
        <p:nvPicPr>
          <p:cNvPr id="10" name="Picture 6" descr="ReutersDocumentHist-ea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71701"/>
            <a:ext cx="4829174" cy="388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ReutherEntityHist-ea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r="868" b="-224"/>
          <a:stretch>
            <a:fillRect/>
          </a:stretch>
        </p:blipFill>
        <p:spPr bwMode="auto">
          <a:xfrm>
            <a:off x="5116513" y="1157289"/>
            <a:ext cx="4818062" cy="38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63549" y="1201738"/>
            <a:ext cx="4403725" cy="1358900"/>
          </a:xfrm>
          <a:prstGeom prst="rect">
            <a:avLst/>
          </a:prstGeom>
          <a:noFill/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810,000 Reuters news blurbs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Picked 70,000 and found 13,000 entities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is a 70Kx13K associative array with 500K entries 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55201" y="6026152"/>
            <a:ext cx="7566278" cy="106961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Power laws everywhere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persons &gt;&gt; number of places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document/places&gt;&gt; number of document/person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 descr="Screen shot 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731980" y="1571625"/>
            <a:ext cx="8516795" cy="5368580"/>
          </a:xfrm>
        </p:spPr>
        <p:txBody>
          <a:bodyPr/>
          <a:lstStyle/>
          <a:p>
            <a:r>
              <a:rPr lang="en-US" dirty="0" smtClean="0"/>
              <a:t>Web evolution has resulted in a new class of technologies for</a:t>
            </a:r>
          </a:p>
          <a:p>
            <a:pPr lvl="1"/>
            <a:r>
              <a:rPr lang="en-US" dirty="0" smtClean="0"/>
              <a:t>Display (game interfaces)</a:t>
            </a:r>
          </a:p>
          <a:p>
            <a:pPr lvl="1"/>
            <a:r>
              <a:rPr lang="en-US" dirty="0" smtClean="0"/>
              <a:t>Analysis (D4M)</a:t>
            </a:r>
          </a:p>
          <a:p>
            <a:pPr lvl="1"/>
            <a:r>
              <a:rPr lang="en-US" dirty="0" smtClean="0"/>
              <a:t>Storage (triple stores)</a:t>
            </a:r>
          </a:p>
          <a:p>
            <a:r>
              <a:rPr lang="en-US" dirty="0" smtClean="0"/>
              <a:t>D4M is a novel technology that allows complex analytics to be implement with significantly less effort than traditional approaches</a:t>
            </a:r>
          </a:p>
          <a:p>
            <a:r>
              <a:rPr lang="en-US" dirty="0" smtClean="0"/>
              <a:t>D4M is built on </a:t>
            </a:r>
            <a:r>
              <a:rPr lang="en-US" dirty="0" err="1" smtClean="0"/>
              <a:t>composable</a:t>
            </a:r>
            <a:r>
              <a:rPr lang="en-US" dirty="0" smtClean="0"/>
              <a:t> associative arrays which admit linear algebraic manipulation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&amp;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4380" y="1624648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US" dirty="0" smtClean="0"/>
              <a:t>Example Code (end of Lecture 3 and start of lecture 4)</a:t>
            </a:r>
          </a:p>
          <a:p>
            <a:pPr lvl="1"/>
            <a:r>
              <a:rPr lang="en-US" dirty="0" smtClean="0"/>
              <a:t>d4m_api/examples/2Apps/1EntityAnalysis</a:t>
            </a:r>
          </a:p>
          <a:p>
            <a:pPr lvl="1"/>
            <a:r>
              <a:rPr lang="en-US"/>
              <a:t>d</a:t>
            </a:r>
            <a:r>
              <a:rPr lang="en-US" smtClean="0"/>
              <a:t>4m_api/</a:t>
            </a:r>
            <a:r>
              <a:rPr lang="en-US" dirty="0" smtClean="0"/>
              <a:t>examples</a:t>
            </a:r>
            <a:r>
              <a:rPr lang="en-US" dirty="0"/>
              <a:t>/2Apps/</a:t>
            </a:r>
            <a:r>
              <a:rPr lang="en-US" dirty="0" smtClean="0"/>
              <a:t>2TrackAnalysis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None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9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Cambrian Web</a:t>
            </a:r>
          </a:p>
        </p:txBody>
      </p:sp>
      <p:graphicFrame>
        <p:nvGraphicFramePr>
          <p:cNvPr id="261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4776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(sql):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08" name="Picture 30" descr="image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31" descr="images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2" descr="ncsa30-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33" descr="per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34" descr="ru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35" descr="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36" descr="ph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37" descr="ja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38" descr="appach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39" descr="window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40" descr="i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" y="1729846"/>
            <a:ext cx="1091406" cy="1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1" descr="chrom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926293"/>
            <a:ext cx="956945" cy="9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0" name="Picture 42" descr="safar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2926293"/>
            <a:ext cx="939483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Picture 43" descr="firefo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1886375"/>
            <a:ext cx="997109" cy="9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Picture 44" descr="image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8356" r="8543" b="41188"/>
          <a:stretch>
            <a:fillRect/>
          </a:stretch>
        </p:blipFill>
        <p:spPr bwMode="auto">
          <a:xfrm>
            <a:off x="7383145" y="2118466"/>
            <a:ext cx="264731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3" name="Picture 45" descr="images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b="3972"/>
          <a:stretch>
            <a:fillRect/>
          </a:stretch>
        </p:blipFill>
        <p:spPr bwMode="auto">
          <a:xfrm>
            <a:off x="8165465" y="3215958"/>
            <a:ext cx="18230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4" name="Picture 46" descr="MS-SQ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/>
          <a:stretch>
            <a:fillRect/>
          </a:stretch>
        </p:blipFill>
        <p:spPr bwMode="auto">
          <a:xfrm>
            <a:off x="7589203" y="2624033"/>
            <a:ext cx="1227614" cy="107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5" name="Picture 47" descr="db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90" y="2620434"/>
            <a:ext cx="621665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68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2327" name="Picture 49" descr="lapto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50" descr="ipho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51" descr="tablet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2" descr="image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46422"/>
          <a:stretch>
            <a:fillRect/>
          </a:stretch>
        </p:blipFill>
        <p:spPr bwMode="auto">
          <a:xfrm>
            <a:off x="2626360" y="4694873"/>
            <a:ext cx="7452995" cy="22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1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 lot of work to view a little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Won</a:t>
            </a:r>
            <a:r>
              <a:rPr lang="ja-JP" altLang="en-US" sz="1800" b="1"/>
              <a:t>’</a:t>
            </a:r>
            <a:r>
              <a:rPr lang="en-US" altLang="ja-JP" sz="1800" b="1"/>
              <a:t>t catch on.</a:t>
            </a:r>
            <a:endParaRPr lang="en-US" sz="1800" b="1"/>
          </a:p>
        </p:txBody>
      </p:sp>
      <p:sp>
        <p:nvSpPr>
          <p:cNvPr id="261173" name="Line 53"/>
          <p:cNvSpPr>
            <a:spLocks noChangeShapeType="1"/>
          </p:cNvSpPr>
          <p:nvPr/>
        </p:nvSpPr>
        <p:spPr bwMode="auto">
          <a:xfrm>
            <a:off x="656590" y="6954343"/>
            <a:ext cx="22491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4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6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1146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8" name="Rectangle 27"/>
          <p:cNvSpPr>
            <a:spLocks noChangeArrowheads="1"/>
          </p:cNvSpPr>
          <p:nvPr/>
        </p:nvSpPr>
        <p:spPr bwMode="auto">
          <a:xfrm>
            <a:off x="7040880" y="1199093"/>
            <a:ext cx="546577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61148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40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013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93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56" name="Picture 31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3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34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35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6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7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8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9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4365" name="Picture 49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50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51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56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to view a lot of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Great view.  Massive data.</a:t>
            </a:r>
          </a:p>
        </p:txBody>
      </p:sp>
      <p:pic>
        <p:nvPicPr>
          <p:cNvPr id="14370" name="Picture 58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59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61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62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63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5" name="Picture 64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90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7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9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1" name="Rectangle 27"/>
          <p:cNvSpPr>
            <a:spLocks noChangeArrowheads="1"/>
          </p:cNvSpPr>
          <p:nvPr/>
        </p:nvSpPr>
        <p:spPr bwMode="auto">
          <a:xfrm>
            <a:off x="7049612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3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536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2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04" name="Picture 29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0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1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2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33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9" name="Picture 34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35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36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6413" name="Picture 38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39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0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1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chemeClr val="hlink"/>
                </a:solidFill>
              </a:rPr>
              <a:t>A lot of work to view a lot of data. Missing middle.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6418" name="Picture 43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4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5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6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7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48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2612390" y="1118130"/>
            <a:ext cx="4735830" cy="310896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6" name="Rectangle 22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5239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8" name="Rectangle 24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0" name="Rectangle 26"/>
          <p:cNvSpPr>
            <a:spLocks noChangeArrowheads="1"/>
          </p:cNvSpPr>
          <p:nvPr/>
        </p:nvSpPr>
        <p:spPr bwMode="auto">
          <a:xfrm>
            <a:off x="7046119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5243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2" name="Rectangle 28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494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Future Web?</a:t>
            </a:r>
          </a:p>
        </p:txBody>
      </p: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533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(files):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52" name="Picture 29" descr="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30" descr="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31" descr="table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32" descr="lee-modular-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Fileserver for files!  D4M for analysis!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rgbClr val="0000FF"/>
                </a:solidFill>
              </a:rPr>
              <a:t>A little work to view a lot of data. Securely.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8457" name="Picture 34" descr="Blender Game Engin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35" descr="mygt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6" descr="hba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7" descr="BigTableCafe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8" descr="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9" descr="cassand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40" descr="Lustre-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57" y="1517545"/>
            <a:ext cx="2245678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41" descr="110111-D4M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5"/>
          <a:stretch>
            <a:fillRect/>
          </a:stretch>
        </p:blipFill>
        <p:spPr bwMode="auto">
          <a:xfrm>
            <a:off x="2823687" y="3018050"/>
            <a:ext cx="4325461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54" name="AutoShape 42"/>
          <p:cNvSpPr>
            <a:spLocks noChangeArrowheads="1"/>
          </p:cNvSpPr>
          <p:nvPr/>
        </p:nvSpPr>
        <p:spPr bwMode="auto">
          <a:xfrm rot="5400000">
            <a:off x="225044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7" name="Rectangle 22"/>
          <p:cNvSpPr>
            <a:spLocks noChangeArrowheads="1"/>
          </p:cNvSpPr>
          <p:nvPr/>
        </p:nvSpPr>
        <p:spPr bwMode="auto">
          <a:xfrm>
            <a:off x="2287310" y="118130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9" name="Rectangle 24"/>
          <p:cNvSpPr>
            <a:spLocks noChangeArrowheads="1"/>
          </p:cNvSpPr>
          <p:nvPr/>
        </p:nvSpPr>
        <p:spPr bwMode="auto">
          <a:xfrm>
            <a:off x="2329220" y="172645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56" name="AutoShape 44"/>
          <p:cNvSpPr>
            <a:spLocks noChangeArrowheads="1"/>
          </p:cNvSpPr>
          <p:nvPr/>
        </p:nvSpPr>
        <p:spPr bwMode="auto">
          <a:xfrm rot="5400000">
            <a:off x="691642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7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2" name="Rectangle 26"/>
          <p:cNvSpPr>
            <a:spLocks noChangeArrowheads="1"/>
          </p:cNvSpPr>
          <p:nvPr/>
        </p:nvSpPr>
        <p:spPr bwMode="auto">
          <a:xfrm>
            <a:off x="6935827" y="120289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9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4" name="Rectangle 28"/>
          <p:cNvSpPr>
            <a:spLocks noChangeArrowheads="1"/>
          </p:cNvSpPr>
          <p:nvPr/>
        </p:nvSpPr>
        <p:spPr bwMode="auto">
          <a:xfrm>
            <a:off x="6989962" y="174804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18475" name="Rectangle 45"/>
          <p:cNvSpPr>
            <a:spLocks noChangeArrowheads="1"/>
          </p:cNvSpPr>
          <p:nvPr/>
        </p:nvSpPr>
        <p:spPr bwMode="auto">
          <a:xfrm>
            <a:off x="2558257" y="2000137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  <p:sp>
        <p:nvSpPr>
          <p:cNvPr id="18476" name="Rectangle 46"/>
          <p:cNvSpPr>
            <a:spLocks noChangeArrowheads="1"/>
          </p:cNvSpPr>
          <p:nvPr/>
        </p:nvSpPr>
        <p:spPr bwMode="auto">
          <a:xfrm>
            <a:off x="6637497" y="2014530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52937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94953" y="6281502"/>
            <a:ext cx="7353535" cy="687524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D4M binds Associative Arrays to Triple Store, enabling rapid prototyping of data-intensive cloud analytics and visualization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D4M: “Databases for </a:t>
            </a:r>
            <a:r>
              <a:rPr lang="en-US" dirty="0" err="1" smtClean="0"/>
              <a:t>Matlab</a:t>
            </a:r>
            <a:r>
              <a:rPr lang="en-US" dirty="0" smtClean="0"/>
              <a:t>”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53025" y="1533525"/>
            <a:ext cx="3657600" cy="4267200"/>
          </a:xfrm>
          <a:prstGeom prst="roundRect">
            <a:avLst>
              <a:gd name="adj" fmla="val 3548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CB_matrix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25" y="1992957"/>
            <a:ext cx="2735934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1533525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Triple Store</a:t>
            </a:r>
          </a:p>
          <a:p>
            <a:pPr algn="ctr"/>
            <a:r>
              <a:rPr lang="en-US" sz="1000" b="1" dirty="0" smtClean="0"/>
              <a:t>Distributed Database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86225" y="2866162"/>
            <a:ext cx="609600" cy="877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Query:</a:t>
            </a:r>
          </a:p>
          <a:p>
            <a:r>
              <a:rPr lang="en-US" sz="800" i="1" dirty="0" smtClean="0"/>
              <a:t>Alice</a:t>
            </a:r>
          </a:p>
          <a:p>
            <a:r>
              <a:rPr lang="en-US" sz="800" i="1" dirty="0" smtClean="0"/>
              <a:t>Bob</a:t>
            </a:r>
          </a:p>
          <a:p>
            <a:r>
              <a:rPr lang="en-US" sz="800" i="1" dirty="0" smtClean="0"/>
              <a:t>Cathy</a:t>
            </a:r>
          </a:p>
          <a:p>
            <a:r>
              <a:rPr lang="en-US" sz="800" i="1" dirty="0" smtClean="0"/>
              <a:t>David</a:t>
            </a:r>
          </a:p>
          <a:p>
            <a:r>
              <a:rPr lang="en-US" sz="800" i="1" dirty="0" smtClean="0"/>
              <a:t>Earl</a:t>
            </a:r>
            <a:endParaRPr lang="en-US" sz="800" i="1" dirty="0"/>
          </a:p>
        </p:txBody>
      </p:sp>
      <p:graphicFrame>
        <p:nvGraphicFramePr>
          <p:cNvPr id="14" name="Group 172"/>
          <p:cNvGraphicFramePr>
            <a:graphicFrameLocks noGrp="1"/>
          </p:cNvGraphicFramePr>
          <p:nvPr/>
        </p:nvGraphicFramePr>
        <p:xfrm>
          <a:off x="5864225" y="2463165"/>
          <a:ext cx="584200" cy="594359"/>
        </p:xfrm>
        <a:graphic>
          <a:graphicData uri="http://schemas.openxmlformats.org/drawingml/2006/table">
            <a:tbl>
              <a:tblPr/>
              <a:tblGrid>
                <a:gridCol w="116840"/>
                <a:gridCol w="116840"/>
                <a:gridCol w="116840"/>
                <a:gridCol w="116840"/>
                <a:gridCol w="11684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7185025" y="25241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13625" y="31337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67625" y="3209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94625" y="2447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94625" y="2828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stCxn id="15" idx="7"/>
            <a:endCxn id="18" idx="1"/>
          </p:cNvCxnSpPr>
          <p:nvPr/>
        </p:nvCxnSpPr>
        <p:spPr bwMode="auto">
          <a:xfrm rot="5400000" flipH="1" flipV="1">
            <a:off x="7489825" y="2219325"/>
            <a:ext cx="76200" cy="555718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Curved Connector 20"/>
          <p:cNvCxnSpPr>
            <a:stCxn id="18" idx="6"/>
            <a:endCxn id="19" idx="6"/>
          </p:cNvCxnSpPr>
          <p:nvPr/>
        </p:nvCxnSpPr>
        <p:spPr bwMode="auto">
          <a:xfrm>
            <a:off x="7870825" y="2486025"/>
            <a:ext cx="1588" cy="381000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Curved Connector 21"/>
          <p:cNvCxnSpPr>
            <a:stCxn id="15" idx="4"/>
            <a:endCxn id="16" idx="1"/>
          </p:cNvCxnSpPr>
          <p:nvPr/>
        </p:nvCxnSpPr>
        <p:spPr bwMode="auto">
          <a:xfrm rot="16200000" flipH="1">
            <a:off x="7051675" y="2771774"/>
            <a:ext cx="544559" cy="201659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Curved Connector 22"/>
          <p:cNvCxnSpPr>
            <a:stCxn id="18" idx="4"/>
            <a:endCxn id="16" idx="7"/>
          </p:cNvCxnSpPr>
          <p:nvPr/>
        </p:nvCxnSpPr>
        <p:spPr bwMode="auto">
          <a:xfrm rot="5400000">
            <a:off x="7345317" y="2657475"/>
            <a:ext cx="620759" cy="35405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Curved Connector 37"/>
          <p:cNvCxnSpPr>
            <a:stCxn id="17" idx="6"/>
            <a:endCxn id="19" idx="5"/>
          </p:cNvCxnSpPr>
          <p:nvPr/>
        </p:nvCxnSpPr>
        <p:spPr bwMode="auto">
          <a:xfrm flipV="1">
            <a:off x="7743825" y="2893966"/>
            <a:ext cx="115841" cy="3540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Curved Connector 41"/>
          <p:cNvCxnSpPr>
            <a:stCxn id="17" idx="1"/>
            <a:endCxn id="15" idx="6"/>
          </p:cNvCxnSpPr>
          <p:nvPr/>
        </p:nvCxnSpPr>
        <p:spPr bwMode="auto">
          <a:xfrm rot="16200000" flipV="1">
            <a:off x="7140576" y="2682875"/>
            <a:ext cx="658859" cy="4175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6" name="Left-Right Arrow 25"/>
          <p:cNvSpPr/>
          <p:nvPr/>
        </p:nvSpPr>
        <p:spPr bwMode="auto">
          <a:xfrm>
            <a:off x="6651625" y="2600325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9332" y="1533525"/>
            <a:ext cx="2484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Associative Arrays</a:t>
            </a:r>
          </a:p>
          <a:p>
            <a:pPr lvl="0" algn="ctr"/>
            <a:r>
              <a:rPr lang="en-US" sz="1000" b="1" dirty="0" smtClean="0">
                <a:solidFill>
                  <a:srgbClr val="000000"/>
                </a:solidFill>
              </a:rPr>
              <a:t>Numerical Computing Environment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1533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D4M</a:t>
            </a:r>
          </a:p>
          <a:p>
            <a:r>
              <a:rPr lang="en-US" sz="800" b="1" dirty="0" smtClean="0"/>
              <a:t>Dynamic </a:t>
            </a:r>
          </a:p>
          <a:p>
            <a:r>
              <a:rPr lang="en-US" sz="800" b="1" dirty="0" smtClean="0"/>
              <a:t>Distributed </a:t>
            </a:r>
          </a:p>
          <a:p>
            <a:r>
              <a:rPr lang="en-US" sz="800" b="1" dirty="0" smtClean="0"/>
              <a:t>Dimensional </a:t>
            </a:r>
          </a:p>
          <a:p>
            <a:r>
              <a:rPr lang="en-US" sz="800" b="1" dirty="0" smtClean="0"/>
              <a:t>Data </a:t>
            </a:r>
          </a:p>
          <a:p>
            <a:r>
              <a:rPr lang="en-US" sz="800" b="1" dirty="0" smtClean="0"/>
              <a:t>Model</a:t>
            </a:r>
            <a:endParaRPr lang="en-US" sz="8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7210425" y="4422198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38497" y="4976380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691910" y="5045652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818617" y="4352925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8617" y="4699289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>
            <a:stCxn id="29" idx="7"/>
            <a:endCxn id="32" idx="1"/>
          </p:cNvCxnSpPr>
          <p:nvPr/>
        </p:nvCxnSpPr>
        <p:spPr bwMode="auto">
          <a:xfrm rot="5400000" flipH="1" flipV="1">
            <a:off x="7517896" y="4120489"/>
            <a:ext cx="69273" cy="554434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Curved Connector 36"/>
          <p:cNvCxnSpPr>
            <a:stCxn id="32" idx="6"/>
            <a:endCxn id="33" idx="6"/>
          </p:cNvCxnSpPr>
          <p:nvPr/>
        </p:nvCxnSpPr>
        <p:spPr bwMode="auto">
          <a:xfrm>
            <a:off x="7894641" y="4387561"/>
            <a:ext cx="1584" cy="346364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Curved Connector 37"/>
          <p:cNvCxnSpPr>
            <a:stCxn id="29" idx="4"/>
            <a:endCxn id="30" idx="1"/>
          </p:cNvCxnSpPr>
          <p:nvPr/>
        </p:nvCxnSpPr>
        <p:spPr bwMode="auto">
          <a:xfrm rot="16200000" flipH="1">
            <a:off x="7101507" y="4638400"/>
            <a:ext cx="495054" cy="201193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Curved Connector 38"/>
          <p:cNvCxnSpPr>
            <a:stCxn id="32" idx="4"/>
            <a:endCxn id="30" idx="7"/>
          </p:cNvCxnSpPr>
          <p:nvPr/>
        </p:nvCxnSpPr>
        <p:spPr bwMode="auto">
          <a:xfrm rot="5400000">
            <a:off x="7397846" y="4527740"/>
            <a:ext cx="564326" cy="3532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Curved Connector 37"/>
          <p:cNvCxnSpPr>
            <a:stCxn id="31" idx="6"/>
            <a:endCxn id="33" idx="5"/>
          </p:cNvCxnSpPr>
          <p:nvPr/>
        </p:nvCxnSpPr>
        <p:spPr bwMode="auto">
          <a:xfrm flipV="1">
            <a:off x="7767934" y="4758417"/>
            <a:ext cx="115573" cy="32187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" name="Curved Connector 41"/>
          <p:cNvCxnSpPr>
            <a:stCxn id="31" idx="1"/>
            <a:endCxn id="29" idx="6"/>
          </p:cNvCxnSpPr>
          <p:nvPr/>
        </p:nvCxnSpPr>
        <p:spPr bwMode="auto">
          <a:xfrm rot="16200000" flipV="1">
            <a:off x="7195266" y="4548018"/>
            <a:ext cx="598963" cy="416594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990451" y="24107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14021" y="26765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C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591425" y="32861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D</a:t>
            </a:r>
            <a:endParaRPr 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6625" y="317995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E</a:t>
            </a:r>
            <a:endParaRPr 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78329" y="228689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B</a:t>
            </a:r>
            <a:endParaRPr lang="en-US" sz="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1625" y="351472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 D4M query returns a sparse matrix or graph from Cloudbase…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57825" y="519112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…for statistical signal processing or graph analysis in MATLAB</a:t>
            </a:r>
            <a:endParaRPr lang="en-US" sz="1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4276725"/>
            <a:ext cx="1249800" cy="75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1038225" y="4505325"/>
            <a:ext cx="325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Triple store are high performance distributed databases for heterogeneous data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476625" y="2811246"/>
            <a:ext cx="2209800" cy="17679"/>
          </a:xfrm>
          <a:prstGeom prst="straightConnector1">
            <a:avLst/>
          </a:prstGeom>
          <a:ln w="76200">
            <a:solidFill>
              <a:srgbClr val="6666FF"/>
            </a:solidFill>
            <a:headEnd type="none" w="sm" len="sm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609725"/>
            <a:ext cx="428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Associative Arrays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oup 109 Template 201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Black background">
  <a:themeElements>
    <a:clrScheme name="Division 10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B9E5FA"/>
      </a:accent1>
      <a:accent2>
        <a:srgbClr val="008000"/>
      </a:accent2>
      <a:accent3>
        <a:srgbClr val="FF0000"/>
      </a:accent3>
      <a:accent4>
        <a:srgbClr val="0000FF"/>
      </a:accent4>
      <a:accent5>
        <a:srgbClr val="FFFF00"/>
      </a:accent5>
      <a:accent6>
        <a:srgbClr val="FEE0B4"/>
      </a:accent6>
      <a:hlink>
        <a:srgbClr val="FC0128"/>
      </a:hlink>
      <a:folHlink>
        <a:srgbClr val="CECECE"/>
      </a:folHlink>
    </a:clrScheme>
    <a:fontScheme name="U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2842</Words>
  <Application>Microsoft Macintosh PowerPoint</Application>
  <PresentationFormat>Custom</PresentationFormat>
  <Paragraphs>721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Group 109 Template 2012</vt:lpstr>
      <vt:lpstr>1_Black background</vt:lpstr>
      <vt:lpstr>Chart</vt:lpstr>
      <vt:lpstr>Signal Processing on Databases</vt:lpstr>
      <vt:lpstr>Outline</vt:lpstr>
      <vt:lpstr>Primordial Web</vt:lpstr>
      <vt:lpstr>Cambrian Web</vt:lpstr>
      <vt:lpstr>Modern Web</vt:lpstr>
      <vt:lpstr>Modern Web</vt:lpstr>
      <vt:lpstr>Future Web?</vt:lpstr>
      <vt:lpstr>D4M: “Databases for Matlab”</vt:lpstr>
      <vt:lpstr>Outline</vt:lpstr>
      <vt:lpstr>What is LL Grid?</vt:lpstr>
      <vt:lpstr>Why is LLGrid easier to use? </vt:lpstr>
      <vt:lpstr>Cloud Computing Concepts</vt:lpstr>
      <vt:lpstr>The Big Four Cloud Ecosystems</vt:lpstr>
      <vt:lpstr>The Big Four Cloud Ecosystems</vt:lpstr>
      <vt:lpstr>The Big Four Cloud Ecosystems</vt:lpstr>
      <vt:lpstr>Big Compute + Big Data Stack</vt:lpstr>
      <vt:lpstr>Hadoop Architecture Overview</vt:lpstr>
      <vt:lpstr>Hadoop: Strengths and Weaknesses</vt:lpstr>
      <vt:lpstr>LLGrid_MapReduce Architecture</vt:lpstr>
      <vt:lpstr>Outline</vt:lpstr>
      <vt:lpstr>Multi-Dimensional Associative Arrays</vt:lpstr>
      <vt:lpstr>Composable Associative Arrays</vt:lpstr>
      <vt:lpstr>Universal “Exploded” Schema</vt:lpstr>
      <vt:lpstr>Outline</vt:lpstr>
      <vt:lpstr>Stats Diagram</vt:lpstr>
      <vt:lpstr>Stats Diagram</vt:lpstr>
      <vt:lpstr>Stats Implementation</vt:lpstr>
      <vt:lpstr>Count</vt:lpstr>
      <vt:lpstr>Covariance</vt:lpstr>
      <vt:lpstr>Facet Search</vt:lpstr>
      <vt:lpstr>Facet Search Algorithm</vt:lpstr>
      <vt:lpstr>Outline</vt:lpstr>
      <vt:lpstr>Reuters Corpus V1 (NIST) 1996-08-20 to 1997-08-19 (Released 2000-11-03</vt:lpstr>
      <vt:lpstr>PowerPoint Presentation</vt:lpstr>
      <vt:lpstr>Summary</vt:lpstr>
      <vt:lpstr>Example Code &amp; Assignment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SA17192</dc:creator>
  <cp:lastModifiedBy>Jeremy Kepner</cp:lastModifiedBy>
  <cp:revision>88</cp:revision>
  <dcterms:created xsi:type="dcterms:W3CDTF">2012-03-20T12:28:31Z</dcterms:created>
  <dcterms:modified xsi:type="dcterms:W3CDTF">2014-01-26T20:43:56Z</dcterms:modified>
</cp:coreProperties>
</file>